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8" r:id="rId3"/>
    <p:sldId id="303" r:id="rId4"/>
    <p:sldId id="302" r:id="rId5"/>
    <p:sldId id="266" r:id="rId6"/>
    <p:sldId id="265" r:id="rId7"/>
    <p:sldId id="309" r:id="rId8"/>
    <p:sldId id="282" r:id="rId9"/>
    <p:sldId id="308" r:id="rId10"/>
    <p:sldId id="311" r:id="rId11"/>
    <p:sldId id="312" r:id="rId12"/>
    <p:sldId id="313" r:id="rId13"/>
    <p:sldId id="315" r:id="rId14"/>
    <p:sldId id="316" r:id="rId15"/>
    <p:sldId id="285" r:id="rId16"/>
    <p:sldId id="295" r:id="rId17"/>
    <p:sldId id="296" r:id="rId18"/>
    <p:sldId id="304" r:id="rId19"/>
    <p:sldId id="297" r:id="rId20"/>
    <p:sldId id="305" r:id="rId21"/>
    <p:sldId id="298" r:id="rId22"/>
    <p:sldId id="306" r:id="rId23"/>
    <p:sldId id="291" r:id="rId24"/>
    <p:sldId id="317" r:id="rId25"/>
    <p:sldId id="320" r:id="rId26"/>
    <p:sldId id="319" r:id="rId27"/>
    <p:sldId id="289" r:id="rId28"/>
    <p:sldId id="310" r:id="rId29"/>
    <p:sldId id="290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581A"/>
    <a:srgbClr val="FFFFFF"/>
    <a:srgbClr val="DEEBF7"/>
    <a:srgbClr val="BC8C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29" autoAdjust="0"/>
  </p:normalViewPr>
  <p:slideViewPr>
    <p:cSldViewPr snapToGrid="0">
      <p:cViewPr>
        <p:scale>
          <a:sx n="112" d="100"/>
          <a:sy n="112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542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415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01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154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98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084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31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737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200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6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4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7F76BC-DE1C-40EA-9092-03F603F4CEF9}" type="datetimeFigureOut">
              <a:rPr lang="ko-KR" altLang="en-US" smtClean="0"/>
              <a:t>2020-07-17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F4C43-1FD1-46E6-B32E-379DFC6D7F0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770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jpeg"/><Relationship Id="rId7" Type="http://schemas.microsoft.com/office/2007/relationships/hdphoto" Target="../media/hdphoto1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hdphoto" Target="../media/hdphoto7.wdp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12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5" Type="http://schemas.openxmlformats.org/officeDocument/2006/relationships/image" Target="../media/image22.png"/><Relationship Id="rId10" Type="http://schemas.microsoft.com/office/2007/relationships/hdphoto" Target="../media/hdphoto6.wdp"/><Relationship Id="rId4" Type="http://schemas.openxmlformats.org/officeDocument/2006/relationships/image" Target="../media/image31.png"/><Relationship Id="rId9" Type="http://schemas.openxmlformats.org/officeDocument/2006/relationships/image" Target="../media/image32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12" Type="http://schemas.openxmlformats.org/officeDocument/2006/relationships/image" Target="../media/image3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12" Type="http://schemas.openxmlformats.org/officeDocument/2006/relationships/image" Target="../media/image3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microsoft.com/office/2007/relationships/hdphoto" Target="../media/hdphoto7.wdp"/><Relationship Id="rId5" Type="http://schemas.microsoft.com/office/2007/relationships/hdphoto" Target="../media/hdphoto1.wdp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microsoft.com/office/2007/relationships/hdphoto" Target="../media/hdphoto2.wdp"/><Relationship Id="rId12" Type="http://schemas.openxmlformats.org/officeDocument/2006/relationships/image" Target="../media/image35.png"/><Relationship Id="rId17" Type="http://schemas.openxmlformats.org/officeDocument/2006/relationships/image" Target="../media/image41.png"/><Relationship Id="rId2" Type="http://schemas.openxmlformats.org/officeDocument/2006/relationships/image" Target="../media/image6.jpg"/><Relationship Id="rId16" Type="http://schemas.microsoft.com/office/2007/relationships/hdphoto" Target="../media/hdphoto8.wdp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8.jpg"/><Relationship Id="rId5" Type="http://schemas.microsoft.com/office/2007/relationships/hdphoto" Target="../media/hdphoto1.wdp"/><Relationship Id="rId15" Type="http://schemas.openxmlformats.org/officeDocument/2006/relationships/image" Target="../media/image40.png"/><Relationship Id="rId10" Type="http://schemas.openxmlformats.org/officeDocument/2006/relationships/image" Target="../media/image37.jpg"/><Relationship Id="rId19" Type="http://schemas.microsoft.com/office/2007/relationships/hdphoto" Target="../media/hdphoto7.wdp"/><Relationship Id="rId4" Type="http://schemas.openxmlformats.org/officeDocument/2006/relationships/image" Target="../media/image31.png"/><Relationship Id="rId9" Type="http://schemas.microsoft.com/office/2007/relationships/hdphoto" Target="../media/hdphoto6.wdp"/><Relationship Id="rId1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46.jpeg"/><Relationship Id="rId5" Type="http://schemas.openxmlformats.org/officeDocument/2006/relationships/image" Target="../media/image19.png"/><Relationship Id="rId10" Type="http://schemas.openxmlformats.org/officeDocument/2006/relationships/image" Target="../media/image45.png"/><Relationship Id="rId4" Type="http://schemas.microsoft.com/office/2007/relationships/hdphoto" Target="../media/hdphoto4.wdp"/><Relationship Id="rId9" Type="http://schemas.openxmlformats.org/officeDocument/2006/relationships/image" Target="../media/image44.png"/><Relationship Id="rId1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17.jpg"/><Relationship Id="rId7" Type="http://schemas.openxmlformats.org/officeDocument/2006/relationships/image" Target="../media/image4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48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hyperlink" Target="https://www.youtube.com/watch?v=vmDwSt--ueE" TargetMode="External"/><Relationship Id="rId5" Type="http://schemas.openxmlformats.org/officeDocument/2006/relationships/hyperlink" Target="https://www.soundjay.com/free-music-7.html" TargetMode="External"/><Relationship Id="rId4" Type="http://schemas.openxmlformats.org/officeDocument/2006/relationships/hyperlink" Target="https://www.youtube.com/watch?v=mcB_m6J2n3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microsoft.com/office/2007/relationships/media" Target="../media/media8.wav"/><Relationship Id="rId18" Type="http://schemas.openxmlformats.org/officeDocument/2006/relationships/audio" Target="../media/media10.wav"/><Relationship Id="rId3" Type="http://schemas.microsoft.com/office/2007/relationships/media" Target="../media/media3.mp3"/><Relationship Id="rId21" Type="http://schemas.microsoft.com/office/2007/relationships/media" Target="../media/media12.wav"/><Relationship Id="rId7" Type="http://schemas.microsoft.com/office/2007/relationships/media" Target="../media/media5.mp3"/><Relationship Id="rId12" Type="http://schemas.openxmlformats.org/officeDocument/2006/relationships/audio" Target="../media/media7.wav"/><Relationship Id="rId17" Type="http://schemas.microsoft.com/office/2007/relationships/media" Target="../media/media10.wav"/><Relationship Id="rId2" Type="http://schemas.openxmlformats.org/officeDocument/2006/relationships/audio" Target="../media/media2.wav"/><Relationship Id="rId16" Type="http://schemas.openxmlformats.org/officeDocument/2006/relationships/audio" Target="../media/media9.wav"/><Relationship Id="rId20" Type="http://schemas.openxmlformats.org/officeDocument/2006/relationships/audio" Target="../media/media11.wav"/><Relationship Id="rId1" Type="http://schemas.microsoft.com/office/2007/relationships/media" Target="../media/media2.wav"/><Relationship Id="rId6" Type="http://schemas.openxmlformats.org/officeDocument/2006/relationships/audio" Target="../media/media4.mp3"/><Relationship Id="rId11" Type="http://schemas.microsoft.com/office/2007/relationships/media" Target="../media/media7.wav"/><Relationship Id="rId24" Type="http://schemas.openxmlformats.org/officeDocument/2006/relationships/image" Target="../media/image12.png"/><Relationship Id="rId5" Type="http://schemas.microsoft.com/office/2007/relationships/media" Target="../media/media4.mp3"/><Relationship Id="rId15" Type="http://schemas.microsoft.com/office/2007/relationships/media" Target="../media/media9.wav"/><Relationship Id="rId23" Type="http://schemas.openxmlformats.org/officeDocument/2006/relationships/slideLayout" Target="../slideLayouts/slideLayout7.xml"/><Relationship Id="rId10" Type="http://schemas.openxmlformats.org/officeDocument/2006/relationships/audio" Target="../media/media6.mp3"/><Relationship Id="rId19" Type="http://schemas.microsoft.com/office/2007/relationships/media" Target="../media/media11.wav"/><Relationship Id="rId4" Type="http://schemas.openxmlformats.org/officeDocument/2006/relationships/audio" Target="../media/media3.mp3"/><Relationship Id="rId9" Type="http://schemas.microsoft.com/office/2007/relationships/media" Target="../media/media6.mp3"/><Relationship Id="rId14" Type="http://schemas.openxmlformats.org/officeDocument/2006/relationships/audio" Target="../media/media8.wav"/><Relationship Id="rId22" Type="http://schemas.openxmlformats.org/officeDocument/2006/relationships/audio" Target="../media/media12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jpg"/><Relationship Id="rId7" Type="http://schemas.microsoft.com/office/2007/relationships/hdphoto" Target="../media/hdphoto5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jpg"/><Relationship Id="rId7" Type="http://schemas.microsoft.com/office/2007/relationships/hdphoto" Target="../media/hdphoto5.wdp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136181" y="1140128"/>
            <a:ext cx="3769474" cy="2583781"/>
            <a:chOff x="6858000" y="380831"/>
            <a:chExt cx="4842588" cy="3319346"/>
          </a:xfrm>
        </p:grpSpPr>
        <p:sp>
          <p:nvSpPr>
            <p:cNvPr id="4" name="직사각형 3"/>
            <p:cNvSpPr/>
            <p:nvPr/>
          </p:nvSpPr>
          <p:spPr>
            <a:xfrm>
              <a:off x="6860592" y="411609"/>
              <a:ext cx="4839996" cy="32885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4"/>
            <a:stretch/>
          </p:blipFill>
          <p:spPr>
            <a:xfrm rot="5400000">
              <a:off x="7635010" y="-365400"/>
              <a:ext cx="3288567" cy="4842588"/>
            </a:xfrm>
            <a:prstGeom prst="rect">
              <a:avLst/>
            </a:prstGeom>
          </p:spPr>
        </p:pic>
        <p:sp>
          <p:nvSpPr>
            <p:cNvPr id="8" name="하트 7"/>
            <p:cNvSpPr/>
            <p:nvPr/>
          </p:nvSpPr>
          <p:spPr>
            <a:xfrm>
              <a:off x="10046071" y="1046010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하트 16"/>
            <p:cNvSpPr/>
            <p:nvPr/>
          </p:nvSpPr>
          <p:spPr>
            <a:xfrm>
              <a:off x="10363829" y="1046010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하트 20"/>
            <p:cNvSpPr/>
            <p:nvPr/>
          </p:nvSpPr>
          <p:spPr>
            <a:xfrm>
              <a:off x="10681588" y="1046010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66978" y="380831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17</a:t>
              </a:r>
              <a:endPara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841">
              <a:off x="9796683" y="1716079"/>
              <a:ext cx="1429935" cy="162716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245" y="1572333"/>
              <a:ext cx="568403" cy="501269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841">
              <a:off x="7445945" y="1716079"/>
              <a:ext cx="1429935" cy="1627168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8136179" y="3989863"/>
            <a:ext cx="3769475" cy="2583781"/>
            <a:chOff x="6858001" y="3689109"/>
            <a:chExt cx="4842588" cy="3319346"/>
          </a:xfrm>
        </p:grpSpPr>
        <p:sp>
          <p:nvSpPr>
            <p:cNvPr id="19" name="직사각형 18"/>
            <p:cNvSpPr/>
            <p:nvPr/>
          </p:nvSpPr>
          <p:spPr>
            <a:xfrm>
              <a:off x="6860593" y="3719887"/>
              <a:ext cx="4839996" cy="328856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14"/>
            <a:stretch/>
          </p:blipFill>
          <p:spPr>
            <a:xfrm rot="5400000">
              <a:off x="7635011" y="2942878"/>
              <a:ext cx="3288567" cy="4842588"/>
            </a:xfrm>
            <a:prstGeom prst="rect">
              <a:avLst/>
            </a:prstGeom>
          </p:spPr>
        </p:pic>
        <p:sp>
          <p:nvSpPr>
            <p:cNvPr id="23" name="하트 22"/>
            <p:cNvSpPr/>
            <p:nvPr/>
          </p:nvSpPr>
          <p:spPr>
            <a:xfrm>
              <a:off x="10046072" y="4354288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하트 23"/>
            <p:cNvSpPr/>
            <p:nvPr/>
          </p:nvSpPr>
          <p:spPr>
            <a:xfrm>
              <a:off x="10363830" y="4354288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하트 27"/>
            <p:cNvSpPr/>
            <p:nvPr/>
          </p:nvSpPr>
          <p:spPr>
            <a:xfrm>
              <a:off x="10681589" y="4354288"/>
              <a:ext cx="261344" cy="315682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966979" y="3689109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dirty="0" smtClean="0"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17</a:t>
              </a:r>
              <a:endParaRPr lang="ko-KR" altLang="en-US" sz="4000" dirty="0">
                <a:latin typeface="HY목각파임B" panose="02030600000101010101" pitchFamily="18" charset="-127"/>
                <a:ea typeface="HY목각파임B" panose="02030600000101010101" pitchFamily="18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4841">
              <a:off x="9796684" y="5024357"/>
              <a:ext cx="1429935" cy="1627168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8781">
              <a:off x="7485128" y="4269134"/>
              <a:ext cx="1800476" cy="2410161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7245" y="4812348"/>
              <a:ext cx="568403" cy="501269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079832" y="12309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휴먼편지체" panose="02030504000101010101" pitchFamily="18" charset="-127"/>
                <a:ea typeface="펜흘림" panose="02030603000101010101" pitchFamily="18" charset="-127"/>
              </a:rPr>
              <a:t>둥둥탁</a:t>
            </a:r>
            <a:endParaRPr lang="ko-KR" altLang="en-US" b="1" dirty="0">
              <a:latin typeface="휴먼편지체" panose="02030504000101010101" pitchFamily="18" charset="-127"/>
              <a:ea typeface="펜흘림" panose="02030603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79832" y="40807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latin typeface="휴먼편지체" panose="02030504000101010101" pitchFamily="18" charset="-127"/>
                <a:ea typeface="펜흘림" panose="02030603000101010101" pitchFamily="18" charset="-127"/>
              </a:rPr>
              <a:t>둥둥탁</a:t>
            </a:r>
            <a:endParaRPr lang="ko-KR" altLang="en-US" b="1" dirty="0">
              <a:latin typeface="휴먼편지체" panose="02030504000101010101" pitchFamily="18" charset="-127"/>
              <a:ea typeface="펜흘림" panose="02030603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16" y="2737728"/>
            <a:ext cx="1267863" cy="126786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16" y="5590137"/>
            <a:ext cx="1267863" cy="1267863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 flipH="1">
            <a:off x="9712908" y="2812780"/>
            <a:ext cx="559668" cy="469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10834181" y="5667872"/>
            <a:ext cx="548630" cy="4695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초기 게임 개요</a:t>
            </a:r>
            <a:endParaRPr lang="ko-KR" altLang="en-US" sz="40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585713"/>
              </p:ext>
            </p:extLst>
          </p:nvPr>
        </p:nvGraphicFramePr>
        <p:xfrm>
          <a:off x="300366" y="1057750"/>
          <a:ext cx="7616765" cy="559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306"/>
                <a:gridCol w="66314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둥둥탁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가제</a:t>
                      </a:r>
                      <a:r>
                        <a:rPr lang="en-US" altLang="ko-KR" sz="1100" dirty="0" smtClean="0"/>
                        <a:t>)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캐주얼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플랫폼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Android. iOS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특징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err="1" smtClean="0"/>
                        <a:t>스와이프</a:t>
                      </a:r>
                      <a:r>
                        <a:rPr lang="ko-KR" altLang="en-US" sz="1100" dirty="0" smtClean="0"/>
                        <a:t> 방식의 간단한 조작</a:t>
                      </a:r>
                      <a:endParaRPr lang="en-US" altLang="ko-KR" sz="11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smtClean="0"/>
                        <a:t>박자에 맞춰 </a:t>
                      </a:r>
                      <a:r>
                        <a:rPr lang="ko-KR" altLang="en-US" sz="1100" dirty="0" err="1" smtClean="0"/>
                        <a:t>리듬감있게</a:t>
                      </a:r>
                      <a:r>
                        <a:rPr lang="ko-KR" altLang="en-US" sz="1100" dirty="0" smtClean="0"/>
                        <a:t> 플레이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키워드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스와이프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리듬감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참조게임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후르츠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닌자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 세상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만져라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그래픽 </a:t>
                      </a:r>
                      <a:r>
                        <a:rPr lang="ko-KR" altLang="en-US" sz="1100" dirty="0" err="1" smtClean="0"/>
                        <a:t>컨셉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종이공책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낙서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100" dirty="0" smtClean="0"/>
                        <a:t>1. </a:t>
                      </a:r>
                      <a:r>
                        <a:rPr lang="ko-KR" altLang="en-US" sz="1100" dirty="0" smtClean="0"/>
                        <a:t>오른쪽에 플레이어의 캐릭터 나오고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왼쪽에 플레이어와 똑같이 생긴 캐릭터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baseline="0" dirty="0" smtClean="0"/>
                        <a:t>   </a:t>
                      </a:r>
                      <a:r>
                        <a:rPr lang="ko-KR" altLang="en-US" sz="1100" dirty="0" smtClean="0"/>
                        <a:t>또는 한 군데에서 두 군데가 다른 캐릭터가 랜덤 등장합니다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2. </a:t>
                      </a:r>
                      <a:r>
                        <a:rPr lang="ko-KR" altLang="en-US" sz="1100" dirty="0" smtClean="0"/>
                        <a:t>왼쪽에 나온 캐릭터가 플레이어와 같다면 오른쪽에 플레이어의 캐릭터를 터치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클릭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ko-KR" altLang="en-US" sz="1100" dirty="0" smtClean="0"/>
                        <a:t>후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baseline="0" dirty="0" smtClean="0"/>
                        <a:t>   </a:t>
                      </a:r>
                      <a:r>
                        <a:rPr lang="ko-KR" altLang="en-US" sz="1100" dirty="0" smtClean="0"/>
                        <a:t>왼쪽으로 밀어 랜덤 등장한 캐릭터와 일치시킵니다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3. </a:t>
                      </a:r>
                      <a:r>
                        <a:rPr lang="ko-KR" altLang="en-US" sz="1100" dirty="0" smtClean="0"/>
                        <a:t>왼쪽에 나온 캐릭터가 플레이어와 한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두 군데가 다른 캐릭터면 오른쪽에 플레이어의</a:t>
                      </a:r>
                      <a:endParaRPr lang="en-US" altLang="ko-KR" sz="1100" dirty="0" smtClean="0"/>
                    </a:p>
                    <a:p>
                      <a:r>
                        <a:rPr lang="ko-KR" altLang="en-US" sz="1100" dirty="0" smtClean="0"/>
                        <a:t>   캐릭터를 터치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클릭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ko-KR" altLang="en-US" sz="1100" dirty="0" smtClean="0"/>
                        <a:t>후 오른쪽으로 밀어 화면 밖으로 보내버립니다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4. </a:t>
                      </a:r>
                      <a:r>
                        <a:rPr lang="ko-KR" altLang="en-US" sz="1100" dirty="0" smtClean="0"/>
                        <a:t>한 판에 총 세 번의 기회가 주어집니다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5. </a:t>
                      </a:r>
                      <a:r>
                        <a:rPr lang="ko-KR" altLang="en-US" sz="1100" dirty="0" smtClean="0"/>
                        <a:t>박자에 맞춰서 캐릭터를 밀어야 합니다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6. </a:t>
                      </a:r>
                      <a:r>
                        <a:rPr lang="ko-KR" altLang="en-US" sz="1100" dirty="0" smtClean="0"/>
                        <a:t>성공 횟수에 따라 점수가 올라갑니다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endParaRPr lang="en-US" altLang="ko-KR" sz="1100" dirty="0" smtClean="0"/>
                    </a:p>
                    <a:p>
                      <a:r>
                        <a:rPr lang="en-US" altLang="ko-KR" sz="1100" dirty="0" smtClean="0"/>
                        <a:t>7. </a:t>
                      </a:r>
                      <a:r>
                        <a:rPr lang="ko-KR" altLang="en-US" sz="1100" dirty="0" smtClean="0"/>
                        <a:t>도움을 주는 돋보기 요정이 있습니다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latinLnBrk="1"/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158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496341" y="1128586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옵션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572485"/>
              </p:ext>
            </p:extLst>
          </p:nvPr>
        </p:nvGraphicFramePr>
        <p:xfrm>
          <a:off x="787637" y="3922896"/>
          <a:ext cx="10007124" cy="27624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911207"/>
                <a:gridCol w="1054444"/>
                <a:gridCol w="4293257"/>
                <a:gridCol w="1116227"/>
                <a:gridCol w="2114855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효과음을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및 효과음의 소리 상태를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나타낸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캐릭터애니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캐릭터 애니메이션을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데모 게임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데모 게임을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온오프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체크 박스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애니메이션 및 데모 게임을 끄고 킬 수 있는 체크박스이다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종료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게임이 종료된다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제작자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제작자 및 저작권자를 보여주는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 창이 꺼진다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739972" y="3645897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39" y="1128584"/>
            <a:ext cx="4876801" cy="2685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15697" y="2273690"/>
            <a:ext cx="593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데모 게임</a:t>
            </a:r>
            <a:endParaRPr lang="ko-KR" altLang="en-US" sz="800" i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84324" y="1908660"/>
            <a:ext cx="238896" cy="347249"/>
            <a:chOff x="9745362" y="2498295"/>
            <a:chExt cx="321276" cy="475565"/>
          </a:xfrm>
        </p:grpSpPr>
        <p:sp>
          <p:nvSpPr>
            <p:cNvPr id="4" name="직사각형 3"/>
            <p:cNvSpPr/>
            <p:nvPr/>
          </p:nvSpPr>
          <p:spPr>
            <a:xfrm>
              <a:off x="9745362" y="2842055"/>
              <a:ext cx="131805" cy="13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74304" r="69604" b="4612"/>
            <a:stretch/>
          </p:blipFill>
          <p:spPr>
            <a:xfrm>
              <a:off x="9745362" y="2498295"/>
              <a:ext cx="321276" cy="451822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6384324" y="2082284"/>
            <a:ext cx="238896" cy="347249"/>
            <a:chOff x="9745362" y="2498295"/>
            <a:chExt cx="321276" cy="475565"/>
          </a:xfrm>
        </p:grpSpPr>
        <p:sp>
          <p:nvSpPr>
            <p:cNvPr id="15" name="직사각형 14"/>
            <p:cNvSpPr/>
            <p:nvPr/>
          </p:nvSpPr>
          <p:spPr>
            <a:xfrm>
              <a:off x="9745362" y="2842055"/>
              <a:ext cx="131805" cy="13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74304" r="69604" b="4612"/>
            <a:stretch/>
          </p:blipFill>
          <p:spPr>
            <a:xfrm>
              <a:off x="9745362" y="2498295"/>
              <a:ext cx="321276" cy="451822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894477" y="160698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94477" y="2098729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94477" y="185320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90066" y="1654926"/>
            <a:ext cx="246907" cy="15739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190065" y="2139945"/>
            <a:ext cx="723729" cy="1476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894476" y="234495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190066" y="1853209"/>
            <a:ext cx="246907" cy="15739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585368" y="1654926"/>
            <a:ext cx="1111994" cy="34590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190066" y="2314539"/>
            <a:ext cx="461092" cy="15743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49343" y="2124008"/>
            <a:ext cx="158435" cy="32928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842548" y="1210938"/>
            <a:ext cx="378814" cy="4439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395960" y="2647968"/>
            <a:ext cx="395239" cy="17001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6102812" y="2644251"/>
            <a:ext cx="297988" cy="1737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542759" y="220227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732343" y="1710919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98309" y="284693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02812" y="285797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842548" y="92584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그룹 163"/>
          <p:cNvGrpSpPr/>
          <p:nvPr/>
        </p:nvGrpSpPr>
        <p:grpSpPr>
          <a:xfrm>
            <a:off x="687748" y="1492439"/>
            <a:ext cx="4876815" cy="2692382"/>
            <a:chOff x="271833" y="1499286"/>
            <a:chExt cx="4876815" cy="2990336"/>
          </a:xfrm>
        </p:grpSpPr>
        <p:sp>
          <p:nvSpPr>
            <p:cNvPr id="165" name="직사각형 164"/>
            <p:cNvSpPr/>
            <p:nvPr/>
          </p:nvSpPr>
          <p:spPr>
            <a:xfrm>
              <a:off x="271848" y="1499287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6" name="그림 16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71833" y="1499286"/>
              <a:ext cx="4876801" cy="2990335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127" y="1626504"/>
              <a:ext cx="1760242" cy="2131273"/>
            </a:xfrm>
            <a:prstGeom prst="rect">
              <a:avLst/>
            </a:prstGeom>
          </p:spPr>
        </p:pic>
        <p:grpSp>
          <p:nvGrpSpPr>
            <p:cNvPr id="169" name="그룹 168"/>
            <p:cNvGrpSpPr/>
            <p:nvPr/>
          </p:nvGrpSpPr>
          <p:grpSpPr>
            <a:xfrm>
              <a:off x="4272145" y="2586483"/>
              <a:ext cx="799854" cy="1084711"/>
              <a:chOff x="2294237" y="3404910"/>
              <a:chExt cx="799854" cy="1084711"/>
            </a:xfrm>
          </p:grpSpPr>
          <p:sp>
            <p:nvSpPr>
              <p:cNvPr id="181" name="사다리꼴 180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2" name="타원 181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나</a:t>
                </a:r>
                <a:endParaRPr lang="ko-KR" altLang="en-US" sz="1100" dirty="0"/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>
              <a:off x="583982" y="3086972"/>
              <a:ext cx="799854" cy="1084711"/>
              <a:chOff x="2294237" y="3404910"/>
              <a:chExt cx="799854" cy="1084711"/>
            </a:xfrm>
          </p:grpSpPr>
          <p:sp>
            <p:nvSpPr>
              <p:cNvPr id="179" name="사다리꼴 178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0" name="타원 179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족장</a:t>
                </a:r>
                <a:endParaRPr lang="ko-KR" altLang="en-US" sz="1000" dirty="0"/>
              </a:p>
            </p:txBody>
          </p:sp>
        </p:grpSp>
        <p:cxnSp>
          <p:nvCxnSpPr>
            <p:cNvPr id="171" name="직선 화살표 연결선 170"/>
            <p:cNvCxnSpPr/>
            <p:nvPr/>
          </p:nvCxnSpPr>
          <p:spPr>
            <a:xfrm flipV="1">
              <a:off x="889029" y="3455631"/>
              <a:ext cx="897925" cy="5309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화살표 연결선 171"/>
            <p:cNvCxnSpPr/>
            <p:nvPr/>
          </p:nvCxnSpPr>
          <p:spPr>
            <a:xfrm flipH="1" flipV="1">
              <a:off x="3936545" y="2895355"/>
              <a:ext cx="844296" cy="5993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5" name="그룹 174"/>
            <p:cNvGrpSpPr/>
            <p:nvPr/>
          </p:nvGrpSpPr>
          <p:grpSpPr>
            <a:xfrm>
              <a:off x="3590369" y="3261270"/>
              <a:ext cx="799854" cy="1084711"/>
              <a:chOff x="2294237" y="3404910"/>
              <a:chExt cx="799854" cy="1084711"/>
            </a:xfrm>
          </p:grpSpPr>
          <p:sp>
            <p:nvSpPr>
              <p:cNvPr id="177" name="사다리꼴 176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타원 177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나</a:t>
                </a:r>
                <a:endParaRPr lang="ko-KR" altLang="en-US" sz="1100" dirty="0"/>
              </a:p>
            </p:txBody>
          </p:sp>
        </p:grpSp>
        <p:cxnSp>
          <p:nvCxnSpPr>
            <p:cNvPr id="176" name="직선 화살표 연결선 175"/>
            <p:cNvCxnSpPr/>
            <p:nvPr/>
          </p:nvCxnSpPr>
          <p:spPr>
            <a:xfrm flipH="1" flipV="1">
              <a:off x="3278037" y="3570067"/>
              <a:ext cx="844296" cy="5993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데모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고대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3548151"/>
              </p:ext>
            </p:extLst>
          </p:nvPr>
        </p:nvGraphicFramePr>
        <p:xfrm>
          <a:off x="271848" y="4598103"/>
          <a:ext cx="8081320" cy="1402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75061"/>
                <a:gridCol w="640702"/>
                <a:gridCol w="3486455"/>
                <a:gridCol w="1280984"/>
                <a:gridCol w="1280984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한 줄 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해당 캐릭터의 조작 방법을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W:770</a:t>
                      </a:r>
                      <a:r>
                        <a:rPr lang="en-US" altLang="ko-KR" sz="1100" baseline="0" dirty="0" smtClean="0"/>
                        <a:t>, H:35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(0, 150)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조작 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해당 캐릭터의 조작 방법을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W:100, H:235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-100)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뒤로 가기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캐릭터 선택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W:230, H:50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(-410,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시작하기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실제 플레이 게임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W:230, H:50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(410, 250)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224183" y="4321104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792293" y="1615153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다른 캐릭터 선택하기</a:t>
            </a:r>
            <a:endParaRPr lang="ko-KR" altLang="en-US" sz="1000" dirty="0"/>
          </a:p>
        </p:txBody>
      </p:sp>
      <p:sp>
        <p:nvSpPr>
          <p:cNvPr id="75" name="직사각형 74"/>
          <p:cNvSpPr/>
          <p:nvPr/>
        </p:nvSpPr>
        <p:spPr>
          <a:xfrm>
            <a:off x="4010498" y="1603090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맘모스</a:t>
            </a:r>
            <a:r>
              <a:rPr lang="ko-KR" altLang="en-US" sz="1000" dirty="0" smtClean="0"/>
              <a:t> 사냥하러 가기</a:t>
            </a:r>
            <a:endParaRPr lang="ko-KR" altLang="en-US" sz="1000" dirty="0"/>
          </a:p>
        </p:txBody>
      </p:sp>
      <p:grpSp>
        <p:nvGrpSpPr>
          <p:cNvPr id="125" name="그룹 124"/>
          <p:cNvGrpSpPr/>
          <p:nvPr/>
        </p:nvGrpSpPr>
        <p:grpSpPr>
          <a:xfrm>
            <a:off x="6722059" y="1492439"/>
            <a:ext cx="4876815" cy="2692382"/>
            <a:chOff x="271833" y="1499286"/>
            <a:chExt cx="4876815" cy="2990336"/>
          </a:xfrm>
        </p:grpSpPr>
        <p:sp>
          <p:nvSpPr>
            <p:cNvPr id="107" name="직사각형 106"/>
            <p:cNvSpPr/>
            <p:nvPr/>
          </p:nvSpPr>
          <p:spPr>
            <a:xfrm>
              <a:off x="271848" y="1499287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8" name="그림 10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71833" y="1499286"/>
              <a:ext cx="4876801" cy="2990335"/>
            </a:xfrm>
            <a:prstGeom prst="rect">
              <a:avLst/>
            </a:prstGeom>
          </p:spPr>
        </p:pic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0127" y="1626504"/>
              <a:ext cx="1760242" cy="2131273"/>
            </a:xfrm>
            <a:prstGeom prst="rect">
              <a:avLst/>
            </a:prstGeom>
          </p:spPr>
        </p:pic>
        <p:grpSp>
          <p:nvGrpSpPr>
            <p:cNvPr id="111" name="그룹 110"/>
            <p:cNvGrpSpPr/>
            <p:nvPr/>
          </p:nvGrpSpPr>
          <p:grpSpPr>
            <a:xfrm>
              <a:off x="4272145" y="2586483"/>
              <a:ext cx="799854" cy="1084711"/>
              <a:chOff x="2294237" y="3404910"/>
              <a:chExt cx="799854" cy="1084711"/>
            </a:xfrm>
          </p:grpSpPr>
          <p:sp>
            <p:nvSpPr>
              <p:cNvPr id="112" name="사다리꼴 111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3" name="타원 112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나</a:t>
                </a:r>
                <a:endParaRPr lang="ko-KR" altLang="en-US" sz="1100" dirty="0"/>
              </a:p>
            </p:txBody>
          </p:sp>
        </p:grpSp>
        <p:grpSp>
          <p:nvGrpSpPr>
            <p:cNvPr id="114" name="그룹 113"/>
            <p:cNvGrpSpPr/>
            <p:nvPr/>
          </p:nvGrpSpPr>
          <p:grpSpPr>
            <a:xfrm>
              <a:off x="583982" y="3086972"/>
              <a:ext cx="799854" cy="1084711"/>
              <a:chOff x="2294237" y="3404910"/>
              <a:chExt cx="799854" cy="1084711"/>
            </a:xfrm>
          </p:grpSpPr>
          <p:sp>
            <p:nvSpPr>
              <p:cNvPr id="115" name="사다리꼴 114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타원 115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/>
                  <a:t>족장</a:t>
                </a:r>
                <a:endParaRPr lang="ko-KR" altLang="en-US" sz="1000" dirty="0"/>
              </a:p>
            </p:txBody>
          </p:sp>
        </p:grpSp>
        <p:cxnSp>
          <p:nvCxnSpPr>
            <p:cNvPr id="117" name="직선 화살표 연결선 116"/>
            <p:cNvCxnSpPr/>
            <p:nvPr/>
          </p:nvCxnSpPr>
          <p:spPr>
            <a:xfrm flipV="1">
              <a:off x="889029" y="3455631"/>
              <a:ext cx="897925" cy="5309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화살표 연결선 117"/>
            <p:cNvCxnSpPr/>
            <p:nvPr/>
          </p:nvCxnSpPr>
          <p:spPr>
            <a:xfrm flipH="1" flipV="1">
              <a:off x="3936545" y="2895355"/>
              <a:ext cx="844296" cy="5993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그룹 120"/>
            <p:cNvGrpSpPr/>
            <p:nvPr/>
          </p:nvGrpSpPr>
          <p:grpSpPr>
            <a:xfrm>
              <a:off x="3590369" y="3261270"/>
              <a:ext cx="799854" cy="1084711"/>
              <a:chOff x="2294237" y="3404910"/>
              <a:chExt cx="799854" cy="1084711"/>
            </a:xfrm>
          </p:grpSpPr>
          <p:sp>
            <p:nvSpPr>
              <p:cNvPr id="122" name="사다리꼴 121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타원 122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/>
                  <a:t>나</a:t>
                </a:r>
                <a:endParaRPr lang="ko-KR" altLang="en-US" sz="1100" dirty="0"/>
              </a:p>
            </p:txBody>
          </p:sp>
        </p:grpSp>
        <p:cxnSp>
          <p:nvCxnSpPr>
            <p:cNvPr id="124" name="직선 화살표 연결선 123"/>
            <p:cNvCxnSpPr/>
            <p:nvPr/>
          </p:nvCxnSpPr>
          <p:spPr>
            <a:xfrm flipH="1" flipV="1">
              <a:off x="3278037" y="3570067"/>
              <a:ext cx="844296" cy="5993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직사각형 182"/>
          <p:cNvSpPr/>
          <p:nvPr/>
        </p:nvSpPr>
        <p:spPr>
          <a:xfrm>
            <a:off x="6822390" y="1615153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다른 캐릭터 선택하기</a:t>
            </a:r>
            <a:endParaRPr lang="ko-KR" altLang="en-US" sz="1000" dirty="0"/>
          </a:p>
        </p:txBody>
      </p:sp>
      <p:sp>
        <p:nvSpPr>
          <p:cNvPr id="184" name="직사각형 183"/>
          <p:cNvSpPr/>
          <p:nvPr/>
        </p:nvSpPr>
        <p:spPr>
          <a:xfrm>
            <a:off x="10040595" y="1603090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맘모스</a:t>
            </a:r>
            <a:r>
              <a:rPr lang="ko-KR" altLang="en-US" sz="1000" dirty="0" smtClean="0"/>
              <a:t> 사냥하러 가기</a:t>
            </a:r>
            <a:endParaRPr lang="ko-KR" altLang="en-US" sz="1000" dirty="0"/>
          </a:p>
        </p:txBody>
      </p:sp>
      <p:sp>
        <p:nvSpPr>
          <p:cNvPr id="185" name="순서도: 처리 184"/>
          <p:cNvSpPr/>
          <p:nvPr/>
        </p:nvSpPr>
        <p:spPr>
          <a:xfrm>
            <a:off x="680514" y="1490212"/>
            <a:ext cx="4876801" cy="2685536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1119359" y="2082203"/>
            <a:ext cx="414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화면을 터치 후 족장의 말에 맞추어 위로 </a:t>
            </a:r>
            <a:r>
              <a:rPr lang="ko-KR" altLang="en-US" sz="1200" b="1" dirty="0" err="1" smtClean="0">
                <a:solidFill>
                  <a:schemeClr val="bg1"/>
                </a:solidFill>
              </a:rPr>
              <a:t>스와이프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하세요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5" name="위쪽 화살표 104"/>
          <p:cNvSpPr/>
          <p:nvPr/>
        </p:nvSpPr>
        <p:spPr>
          <a:xfrm>
            <a:off x="3000257" y="2926287"/>
            <a:ext cx="253840" cy="904100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2" t="16562" r="17394" b="13915"/>
          <a:stretch/>
        </p:blipFill>
        <p:spPr>
          <a:xfrm>
            <a:off x="3095565" y="3473902"/>
            <a:ext cx="367889" cy="397619"/>
          </a:xfrm>
          <a:prstGeom prst="rect">
            <a:avLst/>
          </a:prstGeom>
        </p:spPr>
      </p:pic>
      <p:sp>
        <p:nvSpPr>
          <p:cNvPr id="186" name="사각형 설명선 185"/>
          <p:cNvSpPr/>
          <p:nvPr/>
        </p:nvSpPr>
        <p:spPr>
          <a:xfrm>
            <a:off x="6890803" y="2329276"/>
            <a:ext cx="1129838" cy="420129"/>
          </a:xfrm>
          <a:prstGeom prst="wedgeRectCallout">
            <a:avLst>
              <a:gd name="adj1" fmla="val -3334"/>
              <a:gd name="adj2" fmla="val 7818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두 번 찔러</a:t>
            </a:r>
            <a:r>
              <a:rPr lang="en-US" altLang="ko-KR" sz="1200" dirty="0" smtClean="0"/>
              <a:t>!!!</a:t>
            </a:r>
            <a:endParaRPr lang="ko-KR" altLang="en-US" sz="1200" dirty="0"/>
          </a:p>
        </p:txBody>
      </p:sp>
      <p:sp>
        <p:nvSpPr>
          <p:cNvPr id="53" name="직사각형 52"/>
          <p:cNvSpPr/>
          <p:nvPr/>
        </p:nvSpPr>
        <p:spPr>
          <a:xfrm>
            <a:off x="6821856" y="1615153"/>
            <a:ext cx="1458483" cy="2384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10040334" y="1606915"/>
            <a:ext cx="1458483" cy="23074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169041" y="174302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821856" y="13299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81086" y="2036447"/>
            <a:ext cx="4015669" cy="34100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2941904" y="2878838"/>
            <a:ext cx="544955" cy="101772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2941904" y="2585369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1345" y="1047944"/>
            <a:ext cx="5508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화면 아무 곳이나 터치하면 설명 텍스트와 이미지가 사라지고 데모 게임이 시작된다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45411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그룹 60"/>
          <p:cNvGrpSpPr/>
          <p:nvPr/>
        </p:nvGrpSpPr>
        <p:grpSpPr>
          <a:xfrm>
            <a:off x="6713807" y="1490212"/>
            <a:ext cx="4885053" cy="2694608"/>
            <a:chOff x="259492" y="1491458"/>
            <a:chExt cx="4889156" cy="2998572"/>
          </a:xfrm>
        </p:grpSpPr>
        <p:sp>
          <p:nvSpPr>
            <p:cNvPr id="62" name="직사각형 61"/>
            <p:cNvSpPr/>
            <p:nvPr/>
          </p:nvSpPr>
          <p:spPr>
            <a:xfrm>
              <a:off x="271848" y="1499287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67730" y="1495280"/>
              <a:ext cx="4876800" cy="2990335"/>
            </a:xfrm>
            <a:prstGeom prst="rect">
              <a:avLst/>
            </a:prstGeom>
          </p:spPr>
        </p:pic>
        <p:sp>
          <p:nvSpPr>
            <p:cNvPr id="64" name="직사각형 63"/>
            <p:cNvSpPr/>
            <p:nvPr/>
          </p:nvSpPr>
          <p:spPr>
            <a:xfrm>
              <a:off x="267729" y="1491458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1680243" y="3373776"/>
              <a:ext cx="799854" cy="1084711"/>
              <a:chOff x="2294237" y="3404910"/>
              <a:chExt cx="799854" cy="1084711"/>
            </a:xfrm>
          </p:grpSpPr>
          <p:sp>
            <p:nvSpPr>
              <p:cNvPr id="72" name="사다리꼴 71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6" name="그림 6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77" r="248" b="7624"/>
            <a:stretch/>
          </p:blipFill>
          <p:spPr>
            <a:xfrm>
              <a:off x="1215081" y="4194852"/>
              <a:ext cx="3929448" cy="286347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50" t="9844" r="2924" b="10827"/>
            <a:stretch/>
          </p:blipFill>
          <p:spPr>
            <a:xfrm>
              <a:off x="259492" y="1943111"/>
              <a:ext cx="1091237" cy="254691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00" t="4062" r="39606" b="5049"/>
            <a:stretch/>
          </p:blipFill>
          <p:spPr>
            <a:xfrm rot="13547326">
              <a:off x="2391106" y="3284959"/>
              <a:ext cx="177982" cy="1169017"/>
            </a:xfrm>
            <a:prstGeom prst="rect">
              <a:avLst/>
            </a:prstGeom>
          </p:spPr>
        </p:pic>
        <p:cxnSp>
          <p:nvCxnSpPr>
            <p:cNvPr id="69" name="직선 화살표 연결선 68"/>
            <p:cNvCxnSpPr/>
            <p:nvPr/>
          </p:nvCxnSpPr>
          <p:spPr>
            <a:xfrm flipH="1" flipV="1">
              <a:off x="3120932" y="3522807"/>
              <a:ext cx="1451693" cy="247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 flipH="1" flipV="1">
              <a:off x="3533015" y="3744333"/>
              <a:ext cx="1451693" cy="247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/>
            <p:nvPr/>
          </p:nvCxnSpPr>
          <p:spPr>
            <a:xfrm flipH="1" flipV="1">
              <a:off x="3221847" y="3890294"/>
              <a:ext cx="1451693" cy="247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679496" y="1490212"/>
            <a:ext cx="4885053" cy="2694608"/>
            <a:chOff x="259492" y="1491458"/>
            <a:chExt cx="4889156" cy="2998572"/>
          </a:xfrm>
        </p:grpSpPr>
        <p:sp>
          <p:nvSpPr>
            <p:cNvPr id="48" name="직사각형 47"/>
            <p:cNvSpPr/>
            <p:nvPr/>
          </p:nvSpPr>
          <p:spPr>
            <a:xfrm>
              <a:off x="271848" y="1499287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67730" y="1495280"/>
              <a:ext cx="4876800" cy="2990335"/>
            </a:xfrm>
            <a:prstGeom prst="rect">
              <a:avLst/>
            </a:prstGeom>
          </p:spPr>
        </p:pic>
        <p:sp>
          <p:nvSpPr>
            <p:cNvPr id="50" name="직사각형 49"/>
            <p:cNvSpPr/>
            <p:nvPr/>
          </p:nvSpPr>
          <p:spPr>
            <a:xfrm>
              <a:off x="267729" y="1491458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1680243" y="3373776"/>
              <a:ext cx="799854" cy="1084711"/>
              <a:chOff x="2294237" y="3404910"/>
              <a:chExt cx="799854" cy="1084711"/>
            </a:xfrm>
          </p:grpSpPr>
          <p:sp>
            <p:nvSpPr>
              <p:cNvPr id="52" name="사다리꼴 51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타원 52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4" name="그림 5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77" r="248" b="7624"/>
            <a:stretch/>
          </p:blipFill>
          <p:spPr>
            <a:xfrm>
              <a:off x="1215081" y="4194852"/>
              <a:ext cx="3929448" cy="286347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50" t="9844" r="2924" b="10827"/>
            <a:stretch/>
          </p:blipFill>
          <p:spPr>
            <a:xfrm>
              <a:off x="259492" y="1943111"/>
              <a:ext cx="1091237" cy="2546919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00" t="4062" r="39606" b="5049"/>
            <a:stretch/>
          </p:blipFill>
          <p:spPr>
            <a:xfrm rot="13547326">
              <a:off x="2391106" y="3284959"/>
              <a:ext cx="177982" cy="1169017"/>
            </a:xfrm>
            <a:prstGeom prst="rect">
              <a:avLst/>
            </a:prstGeom>
          </p:spPr>
        </p:pic>
        <p:cxnSp>
          <p:nvCxnSpPr>
            <p:cNvPr id="57" name="직선 화살표 연결선 56"/>
            <p:cNvCxnSpPr/>
            <p:nvPr/>
          </p:nvCxnSpPr>
          <p:spPr>
            <a:xfrm flipH="1" flipV="1">
              <a:off x="3120932" y="3522807"/>
              <a:ext cx="1451693" cy="247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/>
            <p:nvPr/>
          </p:nvCxnSpPr>
          <p:spPr>
            <a:xfrm flipH="1" flipV="1">
              <a:off x="3533015" y="3744333"/>
              <a:ext cx="1451693" cy="247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/>
            <p:nvPr/>
          </p:nvCxnSpPr>
          <p:spPr>
            <a:xfrm flipH="1" flipV="1">
              <a:off x="3221847" y="3890294"/>
              <a:ext cx="1451693" cy="247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데모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중세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4" name="직사각형 3"/>
          <p:cNvSpPr/>
          <p:nvPr/>
        </p:nvSpPr>
        <p:spPr>
          <a:xfrm>
            <a:off x="792293" y="1615153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다른 캐릭터 선택하기</a:t>
            </a:r>
            <a:endParaRPr lang="ko-KR" altLang="en-US" sz="1000" dirty="0"/>
          </a:p>
        </p:txBody>
      </p:sp>
      <p:sp>
        <p:nvSpPr>
          <p:cNvPr id="75" name="직사각형 74"/>
          <p:cNvSpPr/>
          <p:nvPr/>
        </p:nvSpPr>
        <p:spPr>
          <a:xfrm>
            <a:off x="4010498" y="1603090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화살 베러 가기</a:t>
            </a:r>
            <a:endParaRPr lang="ko-KR" altLang="en-US" sz="1000" dirty="0"/>
          </a:p>
        </p:txBody>
      </p:sp>
      <p:sp>
        <p:nvSpPr>
          <p:cNvPr id="183" name="직사각형 182"/>
          <p:cNvSpPr/>
          <p:nvPr/>
        </p:nvSpPr>
        <p:spPr>
          <a:xfrm>
            <a:off x="6822390" y="1615153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다른 캐릭터 선택하기</a:t>
            </a:r>
            <a:endParaRPr lang="ko-KR" altLang="en-US" sz="1000" dirty="0"/>
          </a:p>
        </p:txBody>
      </p:sp>
      <p:sp>
        <p:nvSpPr>
          <p:cNvPr id="184" name="직사각형 183"/>
          <p:cNvSpPr/>
          <p:nvPr/>
        </p:nvSpPr>
        <p:spPr>
          <a:xfrm>
            <a:off x="10040595" y="1603090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화살 베러 가기</a:t>
            </a:r>
            <a:endParaRPr lang="ko-KR" altLang="en-US" sz="1000" dirty="0"/>
          </a:p>
        </p:txBody>
      </p:sp>
      <p:sp>
        <p:nvSpPr>
          <p:cNvPr id="185" name="순서도: 처리 184"/>
          <p:cNvSpPr/>
          <p:nvPr/>
        </p:nvSpPr>
        <p:spPr>
          <a:xfrm>
            <a:off x="695321" y="1488642"/>
            <a:ext cx="4876801" cy="2685536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1134166" y="2080633"/>
            <a:ext cx="414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날라오는 화살 수에 맞춰 화면을 터치하세요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3007892" y="3372114"/>
            <a:ext cx="334628" cy="3346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2" t="16562" r="17394" b="13915"/>
          <a:stretch/>
        </p:blipFill>
        <p:spPr>
          <a:xfrm>
            <a:off x="3110372" y="3472332"/>
            <a:ext cx="367889" cy="397619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6821856" y="1615153"/>
            <a:ext cx="1458483" cy="2384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040334" y="1606915"/>
            <a:ext cx="1458483" cy="23074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634283" y="174302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821856" y="13299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040334" y="13299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1634283" y="2037733"/>
            <a:ext cx="3168376" cy="34100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2941904" y="3315644"/>
            <a:ext cx="544955" cy="5809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2941904" y="300423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83" name="표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493653"/>
              </p:ext>
            </p:extLst>
          </p:nvPr>
        </p:nvGraphicFramePr>
        <p:xfrm>
          <a:off x="271848" y="4598103"/>
          <a:ext cx="8081320" cy="1402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75061"/>
                <a:gridCol w="640702"/>
                <a:gridCol w="3486455"/>
                <a:gridCol w="1280984"/>
                <a:gridCol w="1280984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한 줄 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해당 캐릭터의 조작 방법을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W:595</a:t>
                      </a:r>
                      <a:r>
                        <a:rPr lang="en-US" altLang="ko-KR" sz="1100" baseline="0" dirty="0" smtClean="0"/>
                        <a:t>, H:35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(0, 150)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조작 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해당 캐릭터의 조작 방법을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W:100, H:100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-170)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뒤로 가기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캐릭터 선택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W:230, H:50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(-410,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시작하기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실제 플레이 게임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W:230, H:50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(410, 250)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4" name="TextBox 83"/>
          <p:cNvSpPr txBox="1"/>
          <p:nvPr/>
        </p:nvSpPr>
        <p:spPr>
          <a:xfrm>
            <a:off x="224183" y="4321104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79" name="TextBox 78"/>
          <p:cNvSpPr txBox="1"/>
          <p:nvPr/>
        </p:nvSpPr>
        <p:spPr>
          <a:xfrm>
            <a:off x="2181345" y="1047944"/>
            <a:ext cx="5508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화면 아무 곳이나 터치하면 설명 텍스트와 이미지가 사라지고 데모 게임이 시작된다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9555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679514" y="1491869"/>
            <a:ext cx="4892608" cy="2688984"/>
            <a:chOff x="267730" y="1499286"/>
            <a:chExt cx="4880919" cy="2990336"/>
          </a:xfrm>
        </p:grpSpPr>
        <p:sp>
          <p:nvSpPr>
            <p:cNvPr id="44" name="직사각형 43"/>
            <p:cNvSpPr/>
            <p:nvPr/>
          </p:nvSpPr>
          <p:spPr>
            <a:xfrm>
              <a:off x="271848" y="1499287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71848" y="1499286"/>
              <a:ext cx="4876801" cy="2990335"/>
            </a:xfrm>
            <a:prstGeom prst="rect">
              <a:avLst/>
            </a:prstGeom>
          </p:spPr>
        </p:pic>
        <p:grpSp>
          <p:nvGrpSpPr>
            <p:cNvPr id="47" name="그룹 46"/>
            <p:cNvGrpSpPr/>
            <p:nvPr/>
          </p:nvGrpSpPr>
          <p:grpSpPr>
            <a:xfrm>
              <a:off x="2425537" y="2608347"/>
              <a:ext cx="569421" cy="772212"/>
              <a:chOff x="2294237" y="3404910"/>
              <a:chExt cx="799854" cy="1084711"/>
            </a:xfrm>
          </p:grpSpPr>
          <p:sp>
            <p:nvSpPr>
              <p:cNvPr id="109" name="사다리꼴 108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타원 109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직사각형 59"/>
            <p:cNvSpPr/>
            <p:nvPr/>
          </p:nvSpPr>
          <p:spPr>
            <a:xfrm>
              <a:off x="267730" y="2893217"/>
              <a:ext cx="2071816" cy="48734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3076833" y="2893217"/>
              <a:ext cx="2071816" cy="48734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1802686" y="2928813"/>
              <a:ext cx="458838" cy="411278"/>
              <a:chOff x="1802686" y="2928813"/>
              <a:chExt cx="458838" cy="411278"/>
            </a:xfrm>
          </p:grpSpPr>
          <p:sp>
            <p:nvSpPr>
              <p:cNvPr id="107" name="타원 106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8" name="그림 10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6" b="94492" l="20339" r="76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2273" r="25175" b="4173"/>
            <a:stretch/>
          </p:blipFill>
          <p:spPr>
            <a:xfrm>
              <a:off x="2316280" y="2862726"/>
              <a:ext cx="270579" cy="421826"/>
            </a:xfrm>
            <a:prstGeom prst="rect">
              <a:avLst/>
            </a:prstGeom>
          </p:spPr>
        </p:pic>
        <p:grpSp>
          <p:nvGrpSpPr>
            <p:cNvPr id="78" name="그룹 77"/>
            <p:cNvGrpSpPr/>
            <p:nvPr/>
          </p:nvGrpSpPr>
          <p:grpSpPr>
            <a:xfrm>
              <a:off x="1585028" y="2928813"/>
              <a:ext cx="458838" cy="411278"/>
              <a:chOff x="1802686" y="2928813"/>
              <a:chExt cx="458838" cy="411278"/>
            </a:xfrm>
          </p:grpSpPr>
          <p:sp>
            <p:nvSpPr>
              <p:cNvPr id="104" name="타원 103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6" name="그림 10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79" name="그룹 78"/>
            <p:cNvGrpSpPr/>
            <p:nvPr/>
          </p:nvGrpSpPr>
          <p:grpSpPr>
            <a:xfrm>
              <a:off x="1400832" y="2928813"/>
              <a:ext cx="458838" cy="411278"/>
              <a:chOff x="1802686" y="2928813"/>
              <a:chExt cx="458838" cy="411278"/>
            </a:xfrm>
          </p:grpSpPr>
          <p:sp>
            <p:nvSpPr>
              <p:cNvPr id="101" name="타원 100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3" name="그림 10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80" name="그룹 79"/>
            <p:cNvGrpSpPr/>
            <p:nvPr/>
          </p:nvGrpSpPr>
          <p:grpSpPr>
            <a:xfrm>
              <a:off x="823463" y="2928813"/>
              <a:ext cx="458838" cy="411278"/>
              <a:chOff x="1802686" y="2928813"/>
              <a:chExt cx="458838" cy="411278"/>
            </a:xfrm>
          </p:grpSpPr>
          <p:sp>
            <p:nvSpPr>
              <p:cNvPr id="98" name="타원 97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9" name="그림 9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81" name="그룹 80"/>
            <p:cNvGrpSpPr/>
            <p:nvPr/>
          </p:nvGrpSpPr>
          <p:grpSpPr>
            <a:xfrm>
              <a:off x="661014" y="2928813"/>
              <a:ext cx="458838" cy="411278"/>
              <a:chOff x="1802686" y="2928813"/>
              <a:chExt cx="458838" cy="411278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7" name="그림 9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82" name="그룹 81"/>
            <p:cNvGrpSpPr/>
            <p:nvPr/>
          </p:nvGrpSpPr>
          <p:grpSpPr>
            <a:xfrm>
              <a:off x="3167857" y="2928813"/>
              <a:ext cx="458838" cy="411278"/>
              <a:chOff x="1802686" y="2928813"/>
              <a:chExt cx="458838" cy="411278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5" name="그림 9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83" name="그룹 82"/>
            <p:cNvGrpSpPr/>
            <p:nvPr/>
          </p:nvGrpSpPr>
          <p:grpSpPr>
            <a:xfrm>
              <a:off x="3960006" y="2928813"/>
              <a:ext cx="458838" cy="411278"/>
              <a:chOff x="1802686" y="2928813"/>
              <a:chExt cx="458838" cy="411278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3" name="그림 9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84" name="그룹 83"/>
            <p:cNvGrpSpPr/>
            <p:nvPr/>
          </p:nvGrpSpPr>
          <p:grpSpPr>
            <a:xfrm>
              <a:off x="4662205" y="2928813"/>
              <a:ext cx="458838" cy="411278"/>
              <a:chOff x="1802686" y="2928813"/>
              <a:chExt cx="458838" cy="411278"/>
            </a:xfrm>
          </p:grpSpPr>
          <p:sp>
            <p:nvSpPr>
              <p:cNvPr id="90" name="타원 89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1" name="그림 9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85" name="그룹 84"/>
            <p:cNvGrpSpPr/>
            <p:nvPr/>
          </p:nvGrpSpPr>
          <p:grpSpPr>
            <a:xfrm>
              <a:off x="471021" y="2928813"/>
              <a:ext cx="458838" cy="411278"/>
              <a:chOff x="1802686" y="2928813"/>
              <a:chExt cx="458838" cy="411278"/>
            </a:xfrm>
          </p:grpSpPr>
          <p:sp>
            <p:nvSpPr>
              <p:cNvPr id="88" name="타원 87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9" name="그림 8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</p:grpSp>
      <p:grpSp>
        <p:nvGrpSpPr>
          <p:cNvPr id="111" name="그룹 110"/>
          <p:cNvGrpSpPr/>
          <p:nvPr/>
        </p:nvGrpSpPr>
        <p:grpSpPr>
          <a:xfrm>
            <a:off x="6720488" y="1491869"/>
            <a:ext cx="4892608" cy="2688984"/>
            <a:chOff x="267730" y="1499286"/>
            <a:chExt cx="4880919" cy="2990336"/>
          </a:xfrm>
        </p:grpSpPr>
        <p:sp>
          <p:nvSpPr>
            <p:cNvPr id="112" name="직사각형 111"/>
            <p:cNvSpPr/>
            <p:nvPr/>
          </p:nvSpPr>
          <p:spPr>
            <a:xfrm>
              <a:off x="271848" y="1499287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13" name="그림 1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71848" y="1499286"/>
              <a:ext cx="4876801" cy="2990335"/>
            </a:xfrm>
            <a:prstGeom prst="rect">
              <a:avLst/>
            </a:prstGeom>
          </p:spPr>
        </p:pic>
        <p:grpSp>
          <p:nvGrpSpPr>
            <p:cNvPr id="115" name="그룹 114"/>
            <p:cNvGrpSpPr/>
            <p:nvPr/>
          </p:nvGrpSpPr>
          <p:grpSpPr>
            <a:xfrm>
              <a:off x="2425537" y="2608347"/>
              <a:ext cx="569421" cy="772212"/>
              <a:chOff x="2294237" y="3404910"/>
              <a:chExt cx="799854" cy="1084711"/>
            </a:xfrm>
          </p:grpSpPr>
          <p:sp>
            <p:nvSpPr>
              <p:cNvPr id="148" name="사다리꼴 147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타원 148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6" name="직사각형 115"/>
            <p:cNvSpPr/>
            <p:nvPr/>
          </p:nvSpPr>
          <p:spPr>
            <a:xfrm>
              <a:off x="267730" y="2893217"/>
              <a:ext cx="2071816" cy="48734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3076833" y="2893217"/>
              <a:ext cx="2071816" cy="48734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8" name="그룹 117"/>
            <p:cNvGrpSpPr/>
            <p:nvPr/>
          </p:nvGrpSpPr>
          <p:grpSpPr>
            <a:xfrm>
              <a:off x="1802686" y="2928813"/>
              <a:ext cx="458838" cy="411278"/>
              <a:chOff x="1802686" y="2928813"/>
              <a:chExt cx="458838" cy="411278"/>
            </a:xfrm>
          </p:grpSpPr>
          <p:sp>
            <p:nvSpPr>
              <p:cNvPr id="146" name="타원 145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7" name="그림 14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  <a:solidFill>
                <a:schemeClr val="bg1">
                  <a:alpha val="22000"/>
                </a:schemeClr>
              </a:solidFill>
            </p:spPr>
          </p:pic>
        </p:grpSp>
        <p:pic>
          <p:nvPicPr>
            <p:cNvPr id="119" name="그림 1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6" b="94492" l="20339" r="76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2273" r="25175" b="4173"/>
            <a:stretch/>
          </p:blipFill>
          <p:spPr>
            <a:xfrm>
              <a:off x="2316280" y="2862726"/>
              <a:ext cx="270579" cy="421826"/>
            </a:xfrm>
            <a:prstGeom prst="rect">
              <a:avLst/>
            </a:prstGeom>
          </p:spPr>
        </p:pic>
        <p:grpSp>
          <p:nvGrpSpPr>
            <p:cNvPr id="120" name="그룹 119"/>
            <p:cNvGrpSpPr/>
            <p:nvPr/>
          </p:nvGrpSpPr>
          <p:grpSpPr>
            <a:xfrm>
              <a:off x="1585028" y="2928813"/>
              <a:ext cx="458838" cy="411278"/>
              <a:chOff x="1802686" y="2928813"/>
              <a:chExt cx="458838" cy="411278"/>
            </a:xfrm>
          </p:grpSpPr>
          <p:sp>
            <p:nvSpPr>
              <p:cNvPr id="144" name="타원 143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5" name="그림 14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121" name="그룹 120"/>
            <p:cNvGrpSpPr/>
            <p:nvPr/>
          </p:nvGrpSpPr>
          <p:grpSpPr>
            <a:xfrm>
              <a:off x="1400832" y="2928813"/>
              <a:ext cx="458838" cy="411278"/>
              <a:chOff x="1802686" y="2928813"/>
              <a:chExt cx="458838" cy="411278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3" name="그림 14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122" name="그룹 121"/>
            <p:cNvGrpSpPr/>
            <p:nvPr/>
          </p:nvGrpSpPr>
          <p:grpSpPr>
            <a:xfrm>
              <a:off x="823463" y="2928813"/>
              <a:ext cx="458838" cy="411278"/>
              <a:chOff x="1802686" y="2928813"/>
              <a:chExt cx="458838" cy="411278"/>
            </a:xfrm>
          </p:grpSpPr>
          <p:sp>
            <p:nvSpPr>
              <p:cNvPr id="140" name="타원 139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1" name="그림 14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123" name="그룹 122"/>
            <p:cNvGrpSpPr/>
            <p:nvPr/>
          </p:nvGrpSpPr>
          <p:grpSpPr>
            <a:xfrm>
              <a:off x="661014" y="2928813"/>
              <a:ext cx="458838" cy="411278"/>
              <a:chOff x="1802686" y="2928813"/>
              <a:chExt cx="458838" cy="411278"/>
            </a:xfrm>
          </p:grpSpPr>
          <p:sp>
            <p:nvSpPr>
              <p:cNvPr id="138" name="타원 137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9" name="그림 13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124" name="그룹 123"/>
            <p:cNvGrpSpPr/>
            <p:nvPr/>
          </p:nvGrpSpPr>
          <p:grpSpPr>
            <a:xfrm>
              <a:off x="3167857" y="2928813"/>
              <a:ext cx="458838" cy="411278"/>
              <a:chOff x="1802686" y="2928813"/>
              <a:chExt cx="458838" cy="411278"/>
            </a:xfrm>
          </p:grpSpPr>
          <p:sp>
            <p:nvSpPr>
              <p:cNvPr id="136" name="타원 135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7" name="그림 13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  <a:solidFill>
                <a:schemeClr val="bg1">
                  <a:alpha val="22000"/>
                </a:schemeClr>
              </a:solidFill>
            </p:spPr>
          </p:pic>
        </p:grpSp>
        <p:grpSp>
          <p:nvGrpSpPr>
            <p:cNvPr id="125" name="그룹 124"/>
            <p:cNvGrpSpPr/>
            <p:nvPr/>
          </p:nvGrpSpPr>
          <p:grpSpPr>
            <a:xfrm>
              <a:off x="3960006" y="2928813"/>
              <a:ext cx="458838" cy="411278"/>
              <a:chOff x="1802686" y="2928813"/>
              <a:chExt cx="458838" cy="411278"/>
            </a:xfrm>
          </p:grpSpPr>
          <p:sp>
            <p:nvSpPr>
              <p:cNvPr id="134" name="타원 133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5" name="그림 1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126" name="그룹 125"/>
            <p:cNvGrpSpPr/>
            <p:nvPr/>
          </p:nvGrpSpPr>
          <p:grpSpPr>
            <a:xfrm>
              <a:off x="4662205" y="2928813"/>
              <a:ext cx="458838" cy="411278"/>
              <a:chOff x="1802686" y="2928813"/>
              <a:chExt cx="458838" cy="411278"/>
            </a:xfrm>
          </p:grpSpPr>
          <p:sp>
            <p:nvSpPr>
              <p:cNvPr id="132" name="타원 131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3" name="그림 13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127" name="그룹 126"/>
            <p:cNvGrpSpPr/>
            <p:nvPr/>
          </p:nvGrpSpPr>
          <p:grpSpPr>
            <a:xfrm>
              <a:off x="471021" y="2928813"/>
              <a:ext cx="458838" cy="411278"/>
              <a:chOff x="1802686" y="2928813"/>
              <a:chExt cx="458838" cy="411278"/>
            </a:xfrm>
          </p:grpSpPr>
          <p:sp>
            <p:nvSpPr>
              <p:cNvPr id="130" name="타원 129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1" name="그림 1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</p:grp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데모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4" name="직사각형 3"/>
          <p:cNvSpPr/>
          <p:nvPr/>
        </p:nvSpPr>
        <p:spPr>
          <a:xfrm>
            <a:off x="792293" y="1615153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다른 캐릭터 선택하기</a:t>
            </a:r>
            <a:endParaRPr lang="ko-KR" altLang="en-US" sz="1000" dirty="0"/>
          </a:p>
        </p:txBody>
      </p:sp>
      <p:sp>
        <p:nvSpPr>
          <p:cNvPr id="75" name="직사각형 74"/>
          <p:cNvSpPr/>
          <p:nvPr/>
        </p:nvSpPr>
        <p:spPr>
          <a:xfrm>
            <a:off x="4010498" y="1603090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바코드 찍으러 가기</a:t>
            </a:r>
            <a:endParaRPr lang="ko-KR" altLang="en-US" sz="1000" dirty="0"/>
          </a:p>
        </p:txBody>
      </p:sp>
      <p:sp>
        <p:nvSpPr>
          <p:cNvPr id="183" name="직사각형 182"/>
          <p:cNvSpPr/>
          <p:nvPr/>
        </p:nvSpPr>
        <p:spPr>
          <a:xfrm>
            <a:off x="6822390" y="1615153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다른 캐릭터 선택하기</a:t>
            </a:r>
            <a:endParaRPr lang="ko-KR" altLang="en-US" sz="1000" dirty="0"/>
          </a:p>
        </p:txBody>
      </p:sp>
      <p:sp>
        <p:nvSpPr>
          <p:cNvPr id="184" name="직사각형 183"/>
          <p:cNvSpPr/>
          <p:nvPr/>
        </p:nvSpPr>
        <p:spPr>
          <a:xfrm>
            <a:off x="10040595" y="1603090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바코드 찍으러 가기</a:t>
            </a:r>
            <a:endParaRPr lang="ko-KR" altLang="en-US" sz="1000" dirty="0"/>
          </a:p>
        </p:txBody>
      </p:sp>
      <p:sp>
        <p:nvSpPr>
          <p:cNvPr id="185" name="순서도: 처리 184"/>
          <p:cNvSpPr/>
          <p:nvPr/>
        </p:nvSpPr>
        <p:spPr>
          <a:xfrm>
            <a:off x="679902" y="1489291"/>
            <a:ext cx="4876801" cy="2685536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907587" y="2081282"/>
            <a:ext cx="4437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상자가 </a:t>
            </a:r>
            <a:r>
              <a:rPr lang="ko-KR" altLang="en-US" sz="1200" b="1" smtClean="0">
                <a:solidFill>
                  <a:schemeClr val="bg1"/>
                </a:solidFill>
              </a:rPr>
              <a:t>기준선에 들어오는 것에 맞춰 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양 쪽 화면을 터치하세요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4" name="타원 153"/>
          <p:cNvSpPr/>
          <p:nvPr/>
        </p:nvSpPr>
        <p:spPr>
          <a:xfrm>
            <a:off x="4428999" y="3372114"/>
            <a:ext cx="334628" cy="3346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2" t="16562" r="17394" b="13915"/>
          <a:stretch/>
        </p:blipFill>
        <p:spPr>
          <a:xfrm>
            <a:off x="4531479" y="3472332"/>
            <a:ext cx="367889" cy="397619"/>
          </a:xfrm>
          <a:prstGeom prst="rect">
            <a:avLst/>
          </a:prstGeom>
        </p:spPr>
      </p:pic>
      <p:sp>
        <p:nvSpPr>
          <p:cNvPr id="156" name="타원 155"/>
          <p:cNvSpPr/>
          <p:nvPr/>
        </p:nvSpPr>
        <p:spPr>
          <a:xfrm>
            <a:off x="1528905" y="3372114"/>
            <a:ext cx="334628" cy="3346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2" t="16562" r="17394" b="13915"/>
          <a:stretch/>
        </p:blipFill>
        <p:spPr>
          <a:xfrm>
            <a:off x="1631385" y="3472332"/>
            <a:ext cx="367889" cy="397619"/>
          </a:xfrm>
          <a:prstGeom prst="rect">
            <a:avLst/>
          </a:prstGeom>
        </p:spPr>
      </p:pic>
      <p:sp>
        <p:nvSpPr>
          <p:cNvPr id="114" name="직사각형 113"/>
          <p:cNvSpPr/>
          <p:nvPr/>
        </p:nvSpPr>
        <p:spPr>
          <a:xfrm>
            <a:off x="6821856" y="1615153"/>
            <a:ext cx="1458483" cy="2384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10040334" y="1606915"/>
            <a:ext cx="1458483" cy="23074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TextBox 128"/>
          <p:cNvSpPr txBox="1"/>
          <p:nvPr/>
        </p:nvSpPr>
        <p:spPr>
          <a:xfrm>
            <a:off x="1169041" y="174302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821856" y="13299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0040334" y="13299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931659" y="2037733"/>
            <a:ext cx="4413883" cy="34100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직사각형 158"/>
          <p:cNvSpPr/>
          <p:nvPr/>
        </p:nvSpPr>
        <p:spPr>
          <a:xfrm>
            <a:off x="1472404" y="3315644"/>
            <a:ext cx="575930" cy="5809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TextBox 159"/>
          <p:cNvSpPr txBox="1"/>
          <p:nvPr/>
        </p:nvSpPr>
        <p:spPr>
          <a:xfrm>
            <a:off x="1472404" y="300423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163" name="표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447945"/>
              </p:ext>
            </p:extLst>
          </p:nvPr>
        </p:nvGraphicFramePr>
        <p:xfrm>
          <a:off x="271848" y="4598103"/>
          <a:ext cx="8559114" cy="1402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75061"/>
                <a:gridCol w="640702"/>
                <a:gridCol w="3486455"/>
                <a:gridCol w="1280984"/>
                <a:gridCol w="1758778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한 줄 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해당 캐릭터의 조작 방법을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W:830</a:t>
                      </a:r>
                      <a:r>
                        <a:rPr lang="en-US" altLang="ko-KR" sz="1100" baseline="0" dirty="0" smtClean="0"/>
                        <a:t>, H:35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(0, 150)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조작 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해당 캐릭터의 조작 방법을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W:100, H:100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(-350, -170)(350,</a:t>
                      </a:r>
                      <a:r>
                        <a:rPr lang="en-US" altLang="ko-KR" sz="1100" baseline="0" dirty="0" smtClean="0"/>
                        <a:t> -170)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뒤로 가기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캐릭터 선택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W:230, H:50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(-410,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시작하기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실제 플레이 게임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W:230, H:50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(410, 250)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4" name="TextBox 163"/>
          <p:cNvSpPr txBox="1"/>
          <p:nvPr/>
        </p:nvSpPr>
        <p:spPr>
          <a:xfrm>
            <a:off x="224183" y="4321104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65" name="직사각형 164"/>
          <p:cNvSpPr/>
          <p:nvPr/>
        </p:nvSpPr>
        <p:spPr>
          <a:xfrm>
            <a:off x="4375400" y="3315644"/>
            <a:ext cx="575930" cy="5809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/>
          <p:cNvSpPr txBox="1"/>
          <p:nvPr/>
        </p:nvSpPr>
        <p:spPr>
          <a:xfrm>
            <a:off x="4372315" y="300423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181345" y="1047944"/>
            <a:ext cx="5508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화면 아무 곳이나 터치하면 설명 텍스트와 이미지가 사라지고 데모 게임이 시작된다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6387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683642" y="1491870"/>
            <a:ext cx="4888479" cy="2688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직사각형 127"/>
          <p:cNvSpPr/>
          <p:nvPr/>
        </p:nvSpPr>
        <p:spPr>
          <a:xfrm>
            <a:off x="6714585" y="1491870"/>
            <a:ext cx="4888479" cy="2688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2" y="1499287"/>
            <a:ext cx="4876800" cy="2675540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488" y="1499287"/>
            <a:ext cx="4876800" cy="267554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9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데모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미래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4" name="직사각형 3"/>
          <p:cNvSpPr/>
          <p:nvPr/>
        </p:nvSpPr>
        <p:spPr>
          <a:xfrm>
            <a:off x="792293" y="1615153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다른 캐릭터 선택하기</a:t>
            </a:r>
            <a:endParaRPr lang="ko-KR" altLang="en-US" sz="1000" dirty="0"/>
          </a:p>
        </p:txBody>
      </p:sp>
      <p:sp>
        <p:nvSpPr>
          <p:cNvPr id="75" name="직사각형 74"/>
          <p:cNvSpPr/>
          <p:nvPr/>
        </p:nvSpPr>
        <p:spPr>
          <a:xfrm>
            <a:off x="4010498" y="1603090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운석 부수러 가기</a:t>
            </a:r>
            <a:endParaRPr lang="ko-KR" altLang="en-US" sz="1000" dirty="0"/>
          </a:p>
        </p:txBody>
      </p:sp>
      <p:sp>
        <p:nvSpPr>
          <p:cNvPr id="183" name="직사각형 182"/>
          <p:cNvSpPr/>
          <p:nvPr/>
        </p:nvSpPr>
        <p:spPr>
          <a:xfrm>
            <a:off x="6822390" y="1615153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다른 캐릭터 선택하기</a:t>
            </a:r>
            <a:endParaRPr lang="ko-KR" altLang="en-US" sz="1000" dirty="0"/>
          </a:p>
        </p:txBody>
      </p:sp>
      <p:sp>
        <p:nvSpPr>
          <p:cNvPr id="184" name="직사각형 183"/>
          <p:cNvSpPr/>
          <p:nvPr/>
        </p:nvSpPr>
        <p:spPr>
          <a:xfrm>
            <a:off x="10040595" y="1603090"/>
            <a:ext cx="1457961" cy="2345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운석 부수러 가기</a:t>
            </a:r>
            <a:endParaRPr lang="ko-KR" altLang="en-US" sz="1000" dirty="0"/>
          </a:p>
        </p:txBody>
      </p:sp>
      <p:sp>
        <p:nvSpPr>
          <p:cNvPr id="185" name="순서도: 처리 184"/>
          <p:cNvSpPr/>
          <p:nvPr/>
        </p:nvSpPr>
        <p:spPr>
          <a:xfrm>
            <a:off x="695849" y="1505703"/>
            <a:ext cx="4876801" cy="2685536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/>
          <p:cNvSpPr txBox="1"/>
          <p:nvPr/>
        </p:nvSpPr>
        <p:spPr>
          <a:xfrm>
            <a:off x="1134694" y="2081634"/>
            <a:ext cx="4144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1"/>
                </a:solidFill>
              </a:rPr>
              <a:t>버튼 위에 뜨는 느낌표에 맞춰 버튼을 터치하세요</a:t>
            </a:r>
            <a:r>
              <a:rPr lang="en-US" altLang="ko-KR" sz="1200" b="1" dirty="0" smtClean="0">
                <a:solidFill>
                  <a:schemeClr val="bg1"/>
                </a:solidFill>
              </a:rPr>
              <a:t>.</a:t>
            </a:r>
            <a:r>
              <a:rPr lang="ko-KR" altLang="en-US" sz="1200" b="1" dirty="0" smtClean="0">
                <a:solidFill>
                  <a:schemeClr val="bg1"/>
                </a:solidFill>
              </a:rPr>
              <a:t>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1" name="타원 150"/>
          <p:cNvSpPr/>
          <p:nvPr/>
        </p:nvSpPr>
        <p:spPr>
          <a:xfrm>
            <a:off x="3007892" y="3372114"/>
            <a:ext cx="334628" cy="33462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2" t="16562" r="17394" b="13915"/>
          <a:stretch/>
        </p:blipFill>
        <p:spPr>
          <a:xfrm>
            <a:off x="3110372" y="3472332"/>
            <a:ext cx="367889" cy="397619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821856" y="1615153"/>
            <a:ext cx="1458483" cy="2384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0040334" y="1606915"/>
            <a:ext cx="1458483" cy="23074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441196" y="174302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21856" y="13299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40334" y="13299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41196" y="2037733"/>
            <a:ext cx="3531734" cy="34100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941904" y="3315644"/>
            <a:ext cx="544955" cy="5809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41904" y="300423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392228"/>
              </p:ext>
            </p:extLst>
          </p:nvPr>
        </p:nvGraphicFramePr>
        <p:xfrm>
          <a:off x="271848" y="4598103"/>
          <a:ext cx="8081320" cy="1402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75061"/>
                <a:gridCol w="640702"/>
                <a:gridCol w="3486455"/>
                <a:gridCol w="1280984"/>
                <a:gridCol w="1280984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한 줄 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해당 캐릭터의 조작 방법을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W:665</a:t>
                      </a:r>
                      <a:r>
                        <a:rPr lang="en-US" altLang="ko-KR" sz="1100" baseline="0" dirty="0" smtClean="0"/>
                        <a:t>, H:35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(0, 150)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조작 설명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해당 캐릭터의 조작 방법을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W:100, H:100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-170)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뒤로 가기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캐릭터 선택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W:230, H:50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(-410,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시작하기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실제 플레이 게임 화면으로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W:230, H:50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(410, 250)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224183" y="4321104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181345" y="1047944"/>
            <a:ext cx="5508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/>
              <a:t>화면 아무 곳이나 터치하면 설명 텍스트와 이미지가 사라지고 데모 게임이 시작된다</a:t>
            </a:r>
            <a:r>
              <a:rPr lang="en-US" altLang="ko-KR" sz="1100" b="1" dirty="0" smtClean="0"/>
              <a:t>.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381917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96346" y="1184332"/>
            <a:ext cx="4876829" cy="2677916"/>
            <a:chOff x="3470709" y="1496912"/>
            <a:chExt cx="4876829" cy="2677916"/>
          </a:xfrm>
        </p:grpSpPr>
        <p:sp>
          <p:nvSpPr>
            <p:cNvPr id="61" name="직사각형 60"/>
            <p:cNvSpPr/>
            <p:nvPr/>
          </p:nvSpPr>
          <p:spPr>
            <a:xfrm>
              <a:off x="3470738" y="1499288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2" name="그림 6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3479269" y="1507834"/>
              <a:ext cx="4868269" cy="2666994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9258" y="1906847"/>
              <a:ext cx="1760242" cy="1906912"/>
            </a:xfrm>
            <a:prstGeom prst="rect">
              <a:avLst/>
            </a:prstGeom>
          </p:spPr>
        </p:pic>
        <p:grpSp>
          <p:nvGrpSpPr>
            <p:cNvPr id="64" name="그룹 63"/>
            <p:cNvGrpSpPr/>
            <p:nvPr/>
          </p:nvGrpSpPr>
          <p:grpSpPr>
            <a:xfrm>
              <a:off x="6701771" y="3043326"/>
              <a:ext cx="799854" cy="970522"/>
              <a:chOff x="2294237" y="3404910"/>
              <a:chExt cx="799854" cy="1084711"/>
            </a:xfrm>
          </p:grpSpPr>
          <p:sp>
            <p:nvSpPr>
              <p:cNvPr id="65" name="사다리꼴 64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</p:grpSp>
        <p:cxnSp>
          <p:nvCxnSpPr>
            <p:cNvPr id="67" name="직선 화살표 연결선 66"/>
            <p:cNvCxnSpPr/>
            <p:nvPr/>
          </p:nvCxnSpPr>
          <p:spPr>
            <a:xfrm flipH="1" flipV="1">
              <a:off x="6338880" y="3316369"/>
              <a:ext cx="844296" cy="536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그림 6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4" t="13983" r="12249" b="10523"/>
            <a:stretch/>
          </p:blipFill>
          <p:spPr>
            <a:xfrm>
              <a:off x="7906196" y="1550842"/>
              <a:ext cx="378942" cy="453082"/>
            </a:xfrm>
            <a:prstGeom prst="rect">
              <a:avLst/>
            </a:prstGeom>
          </p:spPr>
        </p:pic>
        <p:sp>
          <p:nvSpPr>
            <p:cNvPr id="69" name="모서리가 둥근 직사각형 68"/>
            <p:cNvSpPr/>
            <p:nvPr/>
          </p:nvSpPr>
          <p:spPr>
            <a:xfrm>
              <a:off x="4960177" y="1646683"/>
              <a:ext cx="2345731" cy="9473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000" b="92000" l="9778" r="89778">
                          <a14:foregroundMark x1="53333" y1="49333" x2="53333" y2="49333"/>
                          <a14:foregroundMark x1="73778" y1="43111" x2="73778" y2="4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3" t="5356" r="10358" b="7143"/>
            <a:stretch/>
          </p:blipFill>
          <p:spPr>
            <a:xfrm>
              <a:off x="4744123" y="1597135"/>
              <a:ext cx="201029" cy="201450"/>
            </a:xfrm>
            <a:prstGeom prst="rect">
              <a:avLst/>
            </a:prstGeom>
          </p:spPr>
        </p:pic>
        <p:sp>
          <p:nvSpPr>
            <p:cNvPr id="72" name="TextBox 71"/>
            <p:cNvSpPr txBox="1"/>
            <p:nvPr/>
          </p:nvSpPr>
          <p:spPr>
            <a:xfrm>
              <a:off x="3470709" y="1496912"/>
              <a:ext cx="1071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0044500</a:t>
              </a:r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고대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592432"/>
              </p:ext>
            </p:extLst>
          </p:nvPr>
        </p:nvGraphicFramePr>
        <p:xfrm>
          <a:off x="271848" y="3950554"/>
          <a:ext cx="10074251" cy="2109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940964"/>
                <a:gridCol w="1070293"/>
                <a:gridCol w="4646141"/>
                <a:gridCol w="1289222"/>
                <a:gridCol w="161049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W:45</a:t>
                      </a:r>
                      <a:r>
                        <a:rPr lang="en-US" altLang="ko-KR" sz="1100" baseline="0" dirty="0" smtClean="0"/>
                        <a:t>, H:45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(-500,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맘모스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맘모스를</a:t>
                      </a:r>
                      <a:r>
                        <a:rPr lang="ko-KR" altLang="en-US" sz="1100" dirty="0" smtClean="0"/>
                        <a:t>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W:300, H:400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(0, 20)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플레이어 캐릭터를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W:160, H:220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타이머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타이머를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남은 시간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노래의 남은 시간을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점수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점수를 텍스트로 나타낸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 smtClean="0"/>
                        <a:t>Hit </a:t>
                      </a:r>
                      <a:r>
                        <a:rPr lang="ko-KR" altLang="en-US" sz="1100" dirty="0" smtClean="0"/>
                        <a:t>한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번 당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224183" y="3673555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7896488" y="1257550"/>
            <a:ext cx="378942" cy="453082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4432220" y="1535291"/>
            <a:ext cx="1862830" cy="20299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6337784" y="2701862"/>
            <a:ext cx="1260857" cy="105451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4143889" y="187571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641375" y="270186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896488" y="99594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896488" y="1284850"/>
            <a:ext cx="378942" cy="39052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4972412" y="1272919"/>
            <a:ext cx="2439975" cy="16887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4744691" y="1265008"/>
            <a:ext cx="237235" cy="2270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4734106" y="98248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454128" y="127347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51994" y="1251768"/>
            <a:ext cx="936317" cy="22700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3551994" y="96583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플레이 방식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고대</a:t>
            </a:r>
            <a:endParaRPr lang="ko-KR" altLang="en-US" sz="4000" b="1" dirty="0"/>
          </a:p>
        </p:txBody>
      </p:sp>
      <p:sp>
        <p:nvSpPr>
          <p:cNvPr id="2" name="순서도: 처리 1"/>
          <p:cNvSpPr/>
          <p:nvPr/>
        </p:nvSpPr>
        <p:spPr>
          <a:xfrm>
            <a:off x="187476" y="1040913"/>
            <a:ext cx="817540" cy="279385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터치 범위</a:t>
            </a:r>
            <a:endParaRPr lang="ko-KR" altLang="en-US" sz="1100" dirty="0"/>
          </a:p>
        </p:txBody>
      </p:sp>
      <p:sp>
        <p:nvSpPr>
          <p:cNvPr id="67" name="직사각형 66"/>
          <p:cNvSpPr/>
          <p:nvPr/>
        </p:nvSpPr>
        <p:spPr>
          <a:xfrm>
            <a:off x="4885315" y="1040914"/>
            <a:ext cx="4876800" cy="2675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4893846" y="1049459"/>
            <a:ext cx="4868269" cy="2675539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835" y="1448473"/>
            <a:ext cx="1760242" cy="1906912"/>
          </a:xfrm>
          <a:prstGeom prst="rect">
            <a:avLst/>
          </a:prstGeom>
        </p:spPr>
      </p:pic>
      <p:grpSp>
        <p:nvGrpSpPr>
          <p:cNvPr id="72" name="그룹 71"/>
          <p:cNvGrpSpPr/>
          <p:nvPr/>
        </p:nvGrpSpPr>
        <p:grpSpPr>
          <a:xfrm>
            <a:off x="8116348" y="2584952"/>
            <a:ext cx="799854" cy="970522"/>
            <a:chOff x="2294237" y="3404910"/>
            <a:chExt cx="799854" cy="1084711"/>
          </a:xfrm>
        </p:grpSpPr>
        <p:sp>
          <p:nvSpPr>
            <p:cNvPr id="81" name="사다리꼴 80"/>
            <p:cNvSpPr/>
            <p:nvPr/>
          </p:nvSpPr>
          <p:spPr>
            <a:xfrm>
              <a:off x="2294237" y="3805061"/>
              <a:ext cx="799854" cy="684560"/>
            </a:xfrm>
            <a:prstGeom prst="trapezoid">
              <a:avLst>
                <a:gd name="adj" fmla="val 3236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2367371" y="3404910"/>
              <a:ext cx="653586" cy="65358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</p:grpSp>
      <p:cxnSp>
        <p:nvCxnSpPr>
          <p:cNvPr id="74" name="직선 화살표 연결선 73"/>
          <p:cNvCxnSpPr/>
          <p:nvPr/>
        </p:nvCxnSpPr>
        <p:spPr>
          <a:xfrm flipH="1" flipV="1">
            <a:off x="7753457" y="2857995"/>
            <a:ext cx="844296" cy="536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86708" y="1320298"/>
            <a:ext cx="46535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&lt;</a:t>
            </a:r>
            <a:r>
              <a:rPr lang="ko-KR" altLang="en-US" sz="1100" dirty="0"/>
              <a:t>필요한 </a:t>
            </a:r>
            <a:r>
              <a:rPr lang="ko-KR" altLang="en-US" sz="1100" dirty="0" smtClean="0"/>
              <a:t>모션 및 조작</a:t>
            </a:r>
            <a:r>
              <a:rPr lang="en-US" altLang="ko-KR" sz="1100" dirty="0" smtClean="0"/>
              <a:t>&gt; </a:t>
            </a:r>
            <a:endParaRPr lang="en-US" altLang="ko-KR" sz="1100" dirty="0"/>
          </a:p>
          <a:p>
            <a:r>
              <a:rPr lang="ko-KR" altLang="en-US" sz="1100" dirty="0" err="1"/>
              <a:t>맘모스</a:t>
            </a:r>
            <a:r>
              <a:rPr lang="ko-KR" altLang="en-US" sz="1100" dirty="0"/>
              <a:t> </a:t>
            </a:r>
            <a:r>
              <a:rPr lang="en-US" altLang="ko-KR" sz="1100" dirty="0"/>
              <a:t>– </a:t>
            </a:r>
            <a:r>
              <a:rPr lang="ko-KR" altLang="en-US" sz="1100" dirty="0" smtClean="0"/>
              <a:t>공격</a:t>
            </a:r>
            <a:r>
              <a:rPr lang="en-US" altLang="ko-KR" sz="1100" dirty="0" smtClean="0"/>
              <a:t>1, </a:t>
            </a:r>
            <a:r>
              <a:rPr lang="ko-KR" altLang="en-US" sz="1100" dirty="0" smtClean="0"/>
              <a:t>공격</a:t>
            </a:r>
            <a:r>
              <a:rPr lang="en-US" altLang="ko-KR" sz="1100" dirty="0" smtClean="0"/>
              <a:t>2, </a:t>
            </a:r>
            <a:r>
              <a:rPr lang="ko-KR" altLang="en-US" sz="1100" dirty="0"/>
              <a:t>피격</a:t>
            </a:r>
            <a:r>
              <a:rPr lang="en-US" altLang="ko-KR" sz="1100" dirty="0"/>
              <a:t>, </a:t>
            </a:r>
            <a:r>
              <a:rPr lang="ko-KR" altLang="en-US" sz="1100" dirty="0"/>
              <a:t>디폴트</a:t>
            </a:r>
            <a:endParaRPr lang="en-US" altLang="ko-KR" sz="1100" dirty="0"/>
          </a:p>
          <a:p>
            <a:r>
              <a:rPr lang="ko-KR" altLang="en-US" sz="1100" dirty="0"/>
              <a:t>플레이어 </a:t>
            </a:r>
            <a:r>
              <a:rPr lang="en-US" altLang="ko-KR" sz="1100" dirty="0"/>
              <a:t>– </a:t>
            </a:r>
            <a:r>
              <a:rPr lang="ko-KR" altLang="en-US" sz="1100" dirty="0" smtClean="0"/>
              <a:t>공격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b="1" dirty="0"/>
              <a:t>탭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회피 </a:t>
            </a:r>
            <a:r>
              <a:rPr lang="en-US" altLang="ko-KR" sz="1100" dirty="0" smtClean="0"/>
              <a:t>: </a:t>
            </a:r>
            <a:r>
              <a:rPr lang="ko-KR" altLang="en-US" sz="1100" b="1" dirty="0" err="1" smtClean="0"/>
              <a:t>스와이프</a:t>
            </a:r>
            <a:r>
              <a:rPr lang="en-US" altLang="ko-KR" sz="1100" dirty="0" smtClean="0"/>
              <a:t>, </a:t>
            </a:r>
            <a:r>
              <a:rPr lang="ko-KR" altLang="en-US" sz="1100" dirty="0"/>
              <a:t>피격</a:t>
            </a:r>
            <a:r>
              <a:rPr lang="en-US" altLang="ko-KR" sz="1100" dirty="0"/>
              <a:t>, </a:t>
            </a:r>
            <a:r>
              <a:rPr lang="ko-KR" altLang="en-US" sz="1100" dirty="0" smtClean="0"/>
              <a:t>디폴트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공격</a:t>
            </a:r>
            <a:r>
              <a:rPr lang="en-US" altLang="ko-KR" sz="1100" dirty="0" smtClean="0"/>
              <a:t>1 </a:t>
            </a:r>
            <a:r>
              <a:rPr lang="ko-KR" altLang="en-US" sz="1100" dirty="0" smtClean="0"/>
              <a:t>할 때는 공격</a:t>
            </a:r>
            <a:r>
              <a:rPr lang="en-US" altLang="ko-KR" sz="1100" dirty="0" smtClean="0"/>
              <a:t>(</a:t>
            </a:r>
            <a:r>
              <a:rPr lang="ko-KR" altLang="en-US" sz="1100" dirty="0" smtClean="0"/>
              <a:t>탭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만 가능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공격</a:t>
            </a:r>
            <a:r>
              <a:rPr lang="en-US" altLang="ko-KR" sz="1100" dirty="0" smtClean="0"/>
              <a:t>2 </a:t>
            </a:r>
            <a:r>
              <a:rPr lang="ko-KR" altLang="en-US" sz="1100" dirty="0" smtClean="0"/>
              <a:t>할 때는 회피</a:t>
            </a:r>
            <a:r>
              <a:rPr lang="en-US" altLang="ko-KR" sz="1100" dirty="0" smtClean="0"/>
              <a:t>(</a:t>
            </a:r>
            <a:r>
              <a:rPr lang="ko-KR" altLang="en-US" sz="1100" dirty="0" err="1" smtClean="0"/>
              <a:t>스와이프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만 가능</a:t>
            </a:r>
            <a:endParaRPr lang="en-US" altLang="ko-KR" sz="1100" dirty="0"/>
          </a:p>
          <a:p>
            <a:pPr marL="171450" indent="-171450">
              <a:buFontTx/>
              <a:buChar char="-"/>
            </a:pPr>
            <a:endParaRPr lang="en-US" altLang="ko-KR" sz="1100" dirty="0"/>
          </a:p>
          <a:p>
            <a:r>
              <a:rPr lang="en-US" altLang="ko-KR" sz="1100" dirty="0" smtClean="0"/>
              <a:t>&lt;</a:t>
            </a:r>
            <a:r>
              <a:rPr lang="ko-KR" altLang="en-US" sz="1100" dirty="0" smtClean="0"/>
              <a:t>모션 시간</a:t>
            </a:r>
            <a:r>
              <a:rPr lang="en-US" altLang="ko-KR" sz="1100" dirty="0" smtClean="0"/>
              <a:t>&gt;</a:t>
            </a:r>
          </a:p>
          <a:p>
            <a:r>
              <a:rPr lang="ko-KR" altLang="en-US" sz="1100" dirty="0" smtClean="0"/>
              <a:t>〮 </a:t>
            </a:r>
            <a:r>
              <a:rPr lang="ko-KR" altLang="en-US" sz="1100" dirty="0" err="1" smtClean="0"/>
              <a:t>맘모스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공격</a:t>
            </a:r>
            <a:r>
              <a:rPr lang="en-US" altLang="ko-KR" sz="1100" dirty="0" smtClean="0"/>
              <a:t>1, 2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 </a:t>
            </a:r>
            <a:r>
              <a:rPr lang="en-US" altLang="ko-KR" sz="1100" dirty="0" smtClean="0"/>
              <a:t>1</a:t>
            </a:r>
            <a:r>
              <a:rPr lang="ko-KR" altLang="en-US" sz="1100" dirty="0" smtClean="0"/>
              <a:t>박자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        </a:t>
            </a:r>
            <a:r>
              <a:rPr lang="ko-KR" altLang="en-US" sz="1100" dirty="0" smtClean="0"/>
              <a:t>피격 </a:t>
            </a:r>
            <a:r>
              <a:rPr lang="en-US" altLang="ko-KR" sz="1100" dirty="0" smtClean="0"/>
              <a:t>: 1</a:t>
            </a:r>
            <a:r>
              <a:rPr lang="ko-KR" altLang="en-US" sz="1100" dirty="0" smtClean="0"/>
              <a:t>박자</a:t>
            </a:r>
            <a:endParaRPr lang="en-US" altLang="ko-KR" sz="1100" dirty="0" smtClean="0"/>
          </a:p>
          <a:p>
            <a:r>
              <a:rPr lang="ko-KR" altLang="en-US" sz="1100" dirty="0"/>
              <a:t>〮 </a:t>
            </a:r>
            <a:r>
              <a:rPr lang="ko-KR" altLang="en-US" sz="1100" dirty="0" smtClean="0"/>
              <a:t>플레이어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공격 </a:t>
            </a:r>
            <a:r>
              <a:rPr lang="en-US" altLang="ko-KR" sz="1100" dirty="0" smtClean="0"/>
              <a:t>: 1</a:t>
            </a:r>
            <a:r>
              <a:rPr lang="ko-KR" altLang="en-US" sz="1100" dirty="0" smtClean="0"/>
              <a:t>박자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           </a:t>
            </a:r>
            <a:r>
              <a:rPr lang="ko-KR" altLang="en-US" sz="1100" dirty="0" smtClean="0"/>
              <a:t>회피 </a:t>
            </a:r>
            <a:r>
              <a:rPr lang="en-US" altLang="ko-KR" sz="1100" dirty="0" smtClean="0"/>
              <a:t>: 1</a:t>
            </a:r>
            <a:r>
              <a:rPr lang="ko-KR" altLang="en-US" sz="1100" dirty="0" smtClean="0"/>
              <a:t>박자</a:t>
            </a:r>
            <a:endParaRPr lang="en-US" altLang="ko-KR" sz="1100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                </a:t>
            </a:r>
            <a:r>
              <a:rPr lang="ko-KR" altLang="en-US" sz="1100" dirty="0" smtClean="0"/>
              <a:t>피격 </a:t>
            </a:r>
            <a:r>
              <a:rPr lang="en-US" altLang="ko-KR" sz="1100" dirty="0" smtClean="0"/>
              <a:t>: 1</a:t>
            </a:r>
            <a:r>
              <a:rPr lang="ko-KR" altLang="en-US" sz="1100" dirty="0" smtClean="0"/>
              <a:t>박자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플레이어 공격 성공 시 </a:t>
            </a:r>
            <a:r>
              <a:rPr lang="ko-KR" altLang="en-US" sz="1100" dirty="0" err="1" smtClean="0"/>
              <a:t>맘모스</a:t>
            </a:r>
            <a:r>
              <a:rPr lang="ko-KR" altLang="en-US" sz="1100" dirty="0" smtClean="0"/>
              <a:t> 피격 모션 동시 출력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플레이어 공격 실패 시 </a:t>
            </a:r>
            <a:r>
              <a:rPr lang="ko-KR" altLang="en-US" sz="1100" dirty="0" err="1" smtClean="0"/>
              <a:t>맘모스</a:t>
            </a:r>
            <a:r>
              <a:rPr lang="ko-KR" altLang="en-US" sz="1100" dirty="0" smtClean="0"/>
              <a:t> 디폴트 모션 동시 출력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플레이어 회피 성공 시 </a:t>
            </a:r>
            <a:r>
              <a:rPr lang="ko-KR" altLang="en-US" sz="1100" dirty="0" err="1" smtClean="0"/>
              <a:t>맘모스</a:t>
            </a:r>
            <a:r>
              <a:rPr lang="ko-KR" altLang="en-US" sz="1100" dirty="0" smtClean="0"/>
              <a:t> 디폴트 모션 동시 출력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dirty="0" smtClean="0"/>
              <a:t>플레이어 회피 실패 시 게임 종료</a:t>
            </a:r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 smtClean="0"/>
              <a:t>&lt;</a:t>
            </a:r>
            <a:r>
              <a:rPr lang="ko-KR" altLang="en-US" sz="1100" dirty="0" err="1" smtClean="0"/>
              <a:t>맘모스</a:t>
            </a:r>
            <a:r>
              <a:rPr lang="ko-KR" altLang="en-US" sz="1100" dirty="0" smtClean="0"/>
              <a:t> 패턴</a:t>
            </a:r>
            <a:r>
              <a:rPr lang="en-US" altLang="ko-KR" sz="1100" dirty="0" smtClean="0"/>
              <a:t>&gt; </a:t>
            </a:r>
          </a:p>
          <a:p>
            <a:r>
              <a:rPr lang="ko-KR" altLang="en-US" sz="1100" dirty="0" smtClean="0"/>
              <a:t>총 </a:t>
            </a:r>
            <a:r>
              <a:rPr lang="en-US" altLang="ko-KR" sz="1100" dirty="0" smtClean="0"/>
              <a:t>40</a:t>
            </a:r>
            <a:r>
              <a:rPr lang="ko-KR" altLang="en-US" sz="1100" dirty="0" smtClean="0"/>
              <a:t>번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공격</a:t>
            </a:r>
            <a:r>
              <a:rPr lang="en-US" altLang="ko-KR" sz="1100" dirty="0" smtClean="0"/>
              <a:t>1 28</a:t>
            </a:r>
            <a:r>
              <a:rPr lang="ko-KR" altLang="en-US" sz="1100" dirty="0" smtClean="0"/>
              <a:t>번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공격</a:t>
            </a:r>
            <a:r>
              <a:rPr lang="en-US" altLang="ko-KR" sz="1100" dirty="0" smtClean="0"/>
              <a:t>2 12</a:t>
            </a:r>
            <a:r>
              <a:rPr lang="ko-KR" altLang="en-US" sz="1100" dirty="0" smtClean="0"/>
              <a:t>번 중 </a:t>
            </a:r>
            <a:r>
              <a:rPr lang="en-US" altLang="ko-KR" sz="1100" dirty="0" smtClean="0"/>
              <a:t>25</a:t>
            </a:r>
            <a:r>
              <a:rPr lang="ko-KR" altLang="en-US" sz="1100" dirty="0" smtClean="0"/>
              <a:t>번 공격 적중해야 성공</a:t>
            </a:r>
            <a:r>
              <a:rPr lang="en-US" altLang="ko-KR" sz="1100" dirty="0" smtClean="0"/>
              <a:t> </a:t>
            </a:r>
          </a:p>
          <a:p>
            <a:pPr marL="228600" indent="-228600">
              <a:buAutoNum type="arabicParenR"/>
            </a:pPr>
            <a:r>
              <a:rPr lang="ko-KR" altLang="en-US" sz="1100" dirty="0" err="1" smtClean="0"/>
              <a:t>맘모스</a:t>
            </a:r>
            <a:r>
              <a:rPr lang="ko-KR" altLang="en-US" sz="1100" dirty="0" smtClean="0"/>
              <a:t> 공격</a:t>
            </a:r>
            <a:r>
              <a:rPr lang="en-US" altLang="ko-KR" sz="1100" dirty="0" smtClean="0"/>
              <a:t>1 </a:t>
            </a:r>
            <a:r>
              <a:rPr lang="ko-KR" altLang="en-US" sz="1100" dirty="0" smtClean="0"/>
              <a:t>모션</a:t>
            </a:r>
            <a:r>
              <a:rPr lang="en-US" altLang="ko-KR" sz="1100" dirty="0" smtClean="0"/>
              <a:t>(1</a:t>
            </a:r>
            <a:r>
              <a:rPr lang="ko-KR" altLang="en-US" sz="1100" dirty="0" smtClean="0"/>
              <a:t>박자</a:t>
            </a:r>
            <a:r>
              <a:rPr lang="en-US" altLang="ko-KR" sz="1100" dirty="0" smtClean="0"/>
              <a:t>) + </a:t>
            </a:r>
            <a:r>
              <a:rPr lang="ko-KR" altLang="en-US" sz="1100" dirty="0" smtClean="0"/>
              <a:t>플레이어 공격</a:t>
            </a:r>
            <a:r>
              <a:rPr lang="en-US" altLang="ko-KR" sz="1100" dirty="0" smtClean="0"/>
              <a:t>(1</a:t>
            </a:r>
            <a:r>
              <a:rPr lang="ko-KR" altLang="en-US" sz="1100" dirty="0" smtClean="0"/>
              <a:t>박자</a:t>
            </a:r>
            <a:r>
              <a:rPr lang="en-US" altLang="ko-KR" sz="1100" dirty="0" smtClean="0"/>
              <a:t>)</a:t>
            </a:r>
          </a:p>
          <a:p>
            <a:pPr marL="228600" indent="-228600">
              <a:buAutoNum type="arabicParenR"/>
            </a:pPr>
            <a:r>
              <a:rPr lang="ko-KR" altLang="en-US" sz="1100" dirty="0" err="1" smtClean="0"/>
              <a:t>맘모스</a:t>
            </a:r>
            <a:r>
              <a:rPr lang="ko-KR" altLang="en-US" sz="1100" dirty="0" smtClean="0"/>
              <a:t> 공격</a:t>
            </a:r>
            <a:r>
              <a:rPr lang="en-US" altLang="ko-KR" sz="1100" dirty="0" smtClean="0"/>
              <a:t>2 </a:t>
            </a:r>
            <a:r>
              <a:rPr lang="ko-KR" altLang="en-US" sz="1100" dirty="0" smtClean="0"/>
              <a:t>모션</a:t>
            </a:r>
            <a:r>
              <a:rPr lang="en-US" altLang="ko-KR" sz="1100" dirty="0" smtClean="0"/>
              <a:t>(1</a:t>
            </a:r>
            <a:r>
              <a:rPr lang="ko-KR" altLang="en-US" sz="1100" dirty="0" smtClean="0"/>
              <a:t>박자</a:t>
            </a:r>
            <a:r>
              <a:rPr lang="en-US" altLang="ko-KR" sz="1100" dirty="0" smtClean="0"/>
              <a:t>) + </a:t>
            </a:r>
            <a:r>
              <a:rPr lang="ko-KR" altLang="en-US" sz="1100" dirty="0" smtClean="0"/>
              <a:t>플레이어 회피</a:t>
            </a:r>
            <a:r>
              <a:rPr lang="en-US" altLang="ko-KR" sz="1100" dirty="0" smtClean="0"/>
              <a:t>(1</a:t>
            </a:r>
            <a:r>
              <a:rPr lang="ko-KR" altLang="en-US" sz="1100" dirty="0" smtClean="0"/>
              <a:t>박자</a:t>
            </a:r>
            <a:r>
              <a:rPr lang="en-US" altLang="ko-KR" sz="1100" dirty="0" smtClean="0"/>
              <a:t>)</a:t>
            </a:r>
            <a:endParaRPr lang="en-US" altLang="ko-KR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5893835" y="261544"/>
            <a:ext cx="2095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Jungle Run - 1</a:t>
            </a:r>
            <a:r>
              <a:rPr lang="ko-KR" altLang="en-US" sz="1000" dirty="0" smtClean="0"/>
              <a:t>분 </a:t>
            </a:r>
            <a:r>
              <a:rPr lang="en-US" altLang="ko-KR" sz="1000" dirty="0" smtClean="0"/>
              <a:t>17</a:t>
            </a:r>
            <a:r>
              <a:rPr lang="ko-KR" altLang="en-US" sz="1000" dirty="0" smtClean="0"/>
              <a:t>초 </a:t>
            </a:r>
            <a:r>
              <a:rPr lang="en-US" altLang="ko-KR" sz="1000" dirty="0" smtClean="0"/>
              <a:t>140BPM</a:t>
            </a:r>
          </a:p>
          <a:p>
            <a:r>
              <a:rPr lang="en-US" altLang="ko-KR" sz="1000" dirty="0" smtClean="0"/>
              <a:t>1</a:t>
            </a:r>
            <a:r>
              <a:rPr lang="ko-KR" altLang="en-US" sz="1000" dirty="0" smtClean="0"/>
              <a:t>초에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박자</a:t>
            </a:r>
            <a:endParaRPr lang="en-US" altLang="ko-KR" sz="1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9320773" y="1092468"/>
            <a:ext cx="378942" cy="45308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374754" y="1188309"/>
            <a:ext cx="2345731" cy="947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000" b="92000" l="9778" r="89778">
                        <a14:foregroundMark x1="53333" y1="49333" x2="53333" y2="49333"/>
                        <a14:foregroundMark x1="73778" y1="43111" x2="73778" y2="43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63" t="5356" r="10358" b="7143"/>
          <a:stretch/>
        </p:blipFill>
        <p:spPr>
          <a:xfrm>
            <a:off x="6158700" y="1138761"/>
            <a:ext cx="201029" cy="201450"/>
          </a:xfrm>
          <a:prstGeom prst="rect">
            <a:avLst/>
          </a:prstGeom>
        </p:spPr>
      </p:pic>
      <p:sp>
        <p:nvSpPr>
          <p:cNvPr id="27" name="순서도: 처리 26"/>
          <p:cNvSpPr/>
          <p:nvPr/>
        </p:nvSpPr>
        <p:spPr>
          <a:xfrm>
            <a:off x="4893846" y="1407870"/>
            <a:ext cx="4868269" cy="2308582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885315" y="3757055"/>
            <a:ext cx="219162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0070C0"/>
                </a:solidFill>
              </a:rPr>
              <a:t>&lt;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체력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계산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방법 및 결과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&gt;</a:t>
            </a:r>
            <a:endParaRPr lang="en-US" altLang="ko-KR" sz="1100" b="1" dirty="0" smtClean="0">
              <a:solidFill>
                <a:srgbClr val="0070C0"/>
              </a:solidFill>
            </a:endParaRPr>
          </a:p>
          <a:p>
            <a:endParaRPr lang="en-US" altLang="ko-KR" sz="1100" dirty="0" smtClean="0"/>
          </a:p>
          <a:p>
            <a:r>
              <a:rPr lang="ko-KR" altLang="en-US" sz="1100" dirty="0" err="1" smtClean="0"/>
              <a:t>맘모스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체력 </a:t>
            </a:r>
            <a:r>
              <a:rPr lang="en-US" altLang="ko-KR" sz="1100" dirty="0"/>
              <a:t>100%</a:t>
            </a:r>
          </a:p>
          <a:p>
            <a:r>
              <a:rPr lang="ko-KR" altLang="en-US" sz="1100" dirty="0"/>
              <a:t>실패 </a:t>
            </a:r>
            <a:r>
              <a:rPr lang="en-US" altLang="ko-KR" sz="1100" dirty="0"/>
              <a:t>&lt; 70% &lt; </a:t>
            </a:r>
            <a:r>
              <a:rPr lang="ko-KR" altLang="en-US" sz="1100" dirty="0"/>
              <a:t>성공</a:t>
            </a:r>
          </a:p>
          <a:p>
            <a:r>
              <a:rPr lang="ko-KR" altLang="en-US" sz="1100" dirty="0"/>
              <a:t> 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- </a:t>
            </a:r>
            <a:r>
              <a:rPr lang="ko-KR" altLang="en-US" sz="1100" dirty="0"/>
              <a:t>실패 시 플레이어 도망</a:t>
            </a:r>
          </a:p>
          <a:p>
            <a:r>
              <a:rPr lang="ko-KR" altLang="en-US" sz="1100" dirty="0"/>
              <a:t> 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- </a:t>
            </a:r>
            <a:r>
              <a:rPr lang="ko-KR" altLang="en-US" sz="1100" dirty="0"/>
              <a:t>성공 시 </a:t>
            </a:r>
            <a:r>
              <a:rPr lang="ko-KR" altLang="en-US" sz="1100" dirty="0" err="1"/>
              <a:t>맘모스</a:t>
            </a:r>
            <a:r>
              <a:rPr lang="ko-KR" altLang="en-US" sz="1100" dirty="0"/>
              <a:t> 도망 및 사망</a:t>
            </a:r>
          </a:p>
          <a:p>
            <a:r>
              <a:rPr lang="ko-KR" altLang="en-US" sz="1100" dirty="0"/>
              <a:t> </a:t>
            </a:r>
            <a:r>
              <a:rPr lang="ko-KR" altLang="en-US" sz="1100" dirty="0" smtClean="0"/>
              <a:t>    </a:t>
            </a:r>
            <a:r>
              <a:rPr lang="en-US" altLang="ko-KR" sz="1100" dirty="0"/>
              <a:t>: 70% ~ 99% </a:t>
            </a:r>
            <a:r>
              <a:rPr lang="ko-KR" altLang="en-US" sz="1100" dirty="0" err="1"/>
              <a:t>맘모스</a:t>
            </a:r>
            <a:r>
              <a:rPr lang="ko-KR" altLang="en-US" sz="1100" dirty="0"/>
              <a:t> 도망</a:t>
            </a:r>
            <a:endParaRPr lang="en-US" altLang="ko-KR" sz="1100" dirty="0"/>
          </a:p>
          <a:p>
            <a:r>
              <a:rPr lang="ko-KR" altLang="en-US" sz="1100" dirty="0" smtClean="0"/>
              <a:t>       </a:t>
            </a:r>
            <a:r>
              <a:rPr lang="en-US" altLang="ko-KR" sz="1100" dirty="0" smtClean="0"/>
              <a:t>100% </a:t>
            </a:r>
            <a:r>
              <a:rPr lang="ko-KR" altLang="en-US" sz="1100" dirty="0" err="1"/>
              <a:t>맘모스</a:t>
            </a:r>
            <a:r>
              <a:rPr lang="ko-KR" altLang="en-US" sz="1100" dirty="0"/>
              <a:t> 도망</a:t>
            </a:r>
            <a:endParaRPr lang="en-US" altLang="ko-KR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9312911" y="6336877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err="1" smtClean="0"/>
              <a:t>맘모스</a:t>
            </a:r>
            <a:endParaRPr lang="en-US" altLang="ko-KR" sz="1000" dirty="0"/>
          </a:p>
          <a:p>
            <a:pPr algn="ctr"/>
            <a:r>
              <a:rPr lang="ko-KR" altLang="en-US" sz="1000" dirty="0" smtClean="0"/>
              <a:t>체력</a:t>
            </a:r>
            <a:endParaRPr lang="ko-KR" altLang="en-US" sz="10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331963"/>
              </p:ext>
            </p:extLst>
          </p:nvPr>
        </p:nvGraphicFramePr>
        <p:xfrm>
          <a:off x="9882298" y="6430252"/>
          <a:ext cx="2082800" cy="21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6359729" y="1465564"/>
            <a:ext cx="803713" cy="571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122041" y="4083025"/>
            <a:ext cx="33831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탭 공격력 </a:t>
            </a:r>
            <a:r>
              <a:rPr lang="en-US" altLang="ko-KR" sz="1100" dirty="0" smtClean="0"/>
              <a:t>10, </a:t>
            </a:r>
            <a:r>
              <a:rPr lang="ko-KR" altLang="en-US" sz="1100" dirty="0" smtClean="0"/>
              <a:t>공격 기회 </a:t>
            </a:r>
            <a:r>
              <a:rPr lang="en-US" altLang="ko-KR" sz="1100" dirty="0" smtClean="0"/>
              <a:t>28</a:t>
            </a:r>
            <a:r>
              <a:rPr lang="ko-KR" altLang="en-US" sz="1100" dirty="0" smtClean="0"/>
              <a:t>번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err="1" smtClean="0"/>
              <a:t>맘모스</a:t>
            </a:r>
            <a:r>
              <a:rPr lang="ko-KR" altLang="en-US" sz="1100" dirty="0" smtClean="0"/>
              <a:t> 총 체력 </a:t>
            </a:r>
            <a:r>
              <a:rPr lang="en-US" altLang="ko-KR" sz="1100" dirty="0" smtClean="0"/>
              <a:t>280 = 100%</a:t>
            </a:r>
          </a:p>
          <a:p>
            <a:r>
              <a:rPr lang="ko-KR" altLang="en-US" sz="1100" dirty="0" smtClean="0"/>
              <a:t>실패 </a:t>
            </a:r>
            <a:r>
              <a:rPr lang="en-US" altLang="ko-KR" sz="1100" dirty="0" smtClean="0"/>
              <a:t>&lt; 196 = 70% &lt; </a:t>
            </a:r>
            <a:r>
              <a:rPr lang="ko-KR" altLang="en-US" sz="1100" dirty="0" smtClean="0"/>
              <a:t>성공</a:t>
            </a:r>
            <a:endParaRPr lang="en-US" altLang="ko-KR" sz="1100" dirty="0" smtClean="0"/>
          </a:p>
          <a:p>
            <a:endParaRPr lang="en-US" altLang="ko-KR" sz="1100" dirty="0" smtClean="0"/>
          </a:p>
          <a:p>
            <a:r>
              <a:rPr lang="ko-KR" altLang="en-US" sz="1100" dirty="0" smtClean="0"/>
              <a:t>회피 실패 시 </a:t>
            </a:r>
            <a:r>
              <a:rPr lang="ko-KR" altLang="en-US" sz="1100" dirty="0" err="1" smtClean="0"/>
              <a:t>맘모스</a:t>
            </a:r>
            <a:r>
              <a:rPr lang="ko-KR" altLang="en-US" sz="1100" dirty="0" smtClean="0"/>
              <a:t> 체력 </a:t>
            </a:r>
            <a:r>
              <a:rPr lang="en-US" altLang="ko-KR" sz="1100" dirty="0" smtClean="0"/>
              <a:t>10 </a:t>
            </a:r>
            <a:r>
              <a:rPr lang="ko-KR" altLang="en-US" sz="1100" dirty="0" smtClean="0"/>
              <a:t>회복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1727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중세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3476353" y="1498400"/>
            <a:ext cx="4872693" cy="2676426"/>
            <a:chOff x="3476353" y="1498400"/>
            <a:chExt cx="4872693" cy="2676426"/>
          </a:xfrm>
        </p:grpSpPr>
        <p:sp>
          <p:nvSpPr>
            <p:cNvPr id="21" name="직사각형 20"/>
            <p:cNvSpPr/>
            <p:nvPr/>
          </p:nvSpPr>
          <p:spPr>
            <a:xfrm>
              <a:off x="3484569" y="1499288"/>
              <a:ext cx="4864476" cy="26681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3484569" y="1498400"/>
              <a:ext cx="4864477" cy="2668188"/>
            </a:xfrm>
            <a:prstGeom prst="rect">
              <a:avLst/>
            </a:prstGeom>
          </p:spPr>
        </p:pic>
        <p:grpSp>
          <p:nvGrpSpPr>
            <p:cNvPr id="42" name="그룹 41"/>
            <p:cNvGrpSpPr/>
            <p:nvPr/>
          </p:nvGrpSpPr>
          <p:grpSpPr>
            <a:xfrm>
              <a:off x="4893514" y="3178825"/>
              <a:ext cx="797833" cy="967856"/>
              <a:chOff x="2294237" y="3404910"/>
              <a:chExt cx="799854" cy="1084711"/>
            </a:xfrm>
          </p:grpSpPr>
          <p:sp>
            <p:nvSpPr>
              <p:cNvPr id="51" name="사다리꼴 50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77" r="248" b="7624"/>
            <a:stretch/>
          </p:blipFill>
          <p:spPr>
            <a:xfrm>
              <a:off x="4429527" y="3911447"/>
              <a:ext cx="3919518" cy="255499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50" t="9844" r="2924" b="10827"/>
            <a:stretch/>
          </p:blipFill>
          <p:spPr>
            <a:xfrm>
              <a:off x="3476353" y="1902285"/>
              <a:ext cx="1088479" cy="2272541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00" t="4062" r="39606" b="5049"/>
            <a:stretch/>
          </p:blipFill>
          <p:spPr>
            <a:xfrm rot="13547326">
              <a:off x="5611942" y="3038085"/>
              <a:ext cx="158808" cy="1166063"/>
            </a:xfrm>
            <a:prstGeom prst="rect">
              <a:avLst/>
            </a:prstGeom>
          </p:spPr>
        </p:pic>
        <p:cxnSp>
          <p:nvCxnSpPr>
            <p:cNvPr id="23" name="직선 화살표 연결선 22"/>
            <p:cNvCxnSpPr/>
            <p:nvPr/>
          </p:nvCxnSpPr>
          <p:spPr>
            <a:xfrm flipH="1" flipV="1">
              <a:off x="6330562" y="3311801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 flipV="1">
              <a:off x="6741604" y="3509462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 flipH="1" flipV="1">
              <a:off x="6431222" y="3639699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4815728" y="1639776"/>
              <a:ext cx="2202161" cy="9230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044954" y="1627207"/>
              <a:ext cx="171776" cy="11957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4815728" y="285624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825527" y="3136922"/>
            <a:ext cx="1339090" cy="10379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763896" y="1570190"/>
            <a:ext cx="2312407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63896" y="129528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6330562" y="3259765"/>
            <a:ext cx="1448026" cy="12176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6330562" y="296272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987119"/>
              </p:ext>
            </p:extLst>
          </p:nvPr>
        </p:nvGraphicFramePr>
        <p:xfrm>
          <a:off x="271848" y="4598103"/>
          <a:ext cx="9638272" cy="1548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75061"/>
                <a:gridCol w="1021492"/>
                <a:gridCol w="4646141"/>
                <a:gridCol w="1289222"/>
                <a:gridCol w="1289222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일시 정지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</a:t>
                      </a:r>
                      <a:r>
                        <a:rPr lang="en-US" altLang="ko-KR" sz="1100" dirty="0" smtClean="0"/>
                        <a:t>PAUSE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W:45</a:t>
                      </a:r>
                      <a:r>
                        <a:rPr lang="en-US" altLang="ko-KR" sz="1100" baseline="0" dirty="0" smtClean="0"/>
                        <a:t>, H:45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(-500,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진행상태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게임 진행 상태를 나타내는 </a:t>
                      </a:r>
                      <a:r>
                        <a:rPr lang="ko-KR" altLang="en-US" sz="1100" dirty="0" err="1" smtClean="0"/>
                        <a:t>프로그레스바이다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배경음악 시간에 따라 왼쪽에서 오른쪽으로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W:400, H:30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(0, 255)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플레이어 캐릭터를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W:175, H:250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(-150, -190)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화살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날아오는 화살을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W:220, H:10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(195, -125)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2" name="TextBox 71"/>
          <p:cNvSpPr txBox="1"/>
          <p:nvPr/>
        </p:nvSpPr>
        <p:spPr>
          <a:xfrm>
            <a:off x="224183" y="4321104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7976688" y="1520240"/>
            <a:ext cx="378942" cy="45308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034713" y="138610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8070696" y="1666171"/>
            <a:ext cx="222421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36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플레이 방식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중세</a:t>
            </a:r>
            <a:endParaRPr lang="ko-KR" alt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1848" y="4418528"/>
            <a:ext cx="522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〮 앞에서 날라오는 화살의 수에 맞춰 터치방식으로 칼을 휘두르는 플레이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〮 </a:t>
            </a:r>
            <a:r>
              <a:rPr lang="ko-KR" altLang="en-US" sz="1200" dirty="0" err="1" smtClean="0"/>
              <a:t>배경음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느낌표 효과음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운석 터지는 효과음</a:t>
            </a:r>
            <a:endParaRPr lang="en-US" altLang="ko-KR" sz="1200" dirty="0" smtClean="0"/>
          </a:p>
          <a:p>
            <a:r>
              <a:rPr lang="ko-KR" altLang="en-US" sz="1200" dirty="0" smtClean="0"/>
              <a:t>〮 </a:t>
            </a:r>
            <a:r>
              <a:rPr lang="en-US" altLang="ko-KR" sz="1200" dirty="0" smtClean="0"/>
              <a:t>1, 2, 4 </a:t>
            </a:r>
            <a:r>
              <a:rPr lang="ko-KR" altLang="en-US" sz="1200" dirty="0" smtClean="0"/>
              <a:t>박자</a:t>
            </a:r>
            <a:endParaRPr lang="ko-KR" altLang="en-US" sz="1200" dirty="0"/>
          </a:p>
        </p:txBody>
      </p:sp>
      <p:grpSp>
        <p:nvGrpSpPr>
          <p:cNvPr id="21" name="그룹 20"/>
          <p:cNvGrpSpPr/>
          <p:nvPr/>
        </p:nvGrpSpPr>
        <p:grpSpPr>
          <a:xfrm>
            <a:off x="3476353" y="1498400"/>
            <a:ext cx="4872693" cy="2676426"/>
            <a:chOff x="3476353" y="1498400"/>
            <a:chExt cx="4872693" cy="2676426"/>
          </a:xfrm>
        </p:grpSpPr>
        <p:sp>
          <p:nvSpPr>
            <p:cNvPr id="22" name="직사각형 21"/>
            <p:cNvSpPr/>
            <p:nvPr/>
          </p:nvSpPr>
          <p:spPr>
            <a:xfrm>
              <a:off x="3484569" y="1499288"/>
              <a:ext cx="4864476" cy="266818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3484569" y="1498400"/>
              <a:ext cx="4864477" cy="2668188"/>
            </a:xfrm>
            <a:prstGeom prst="rect">
              <a:avLst/>
            </a:prstGeom>
          </p:spPr>
        </p:pic>
        <p:grpSp>
          <p:nvGrpSpPr>
            <p:cNvPr id="27" name="그룹 26"/>
            <p:cNvGrpSpPr/>
            <p:nvPr/>
          </p:nvGrpSpPr>
          <p:grpSpPr>
            <a:xfrm>
              <a:off x="4893514" y="3178825"/>
              <a:ext cx="797833" cy="967856"/>
              <a:chOff x="2294237" y="3404910"/>
              <a:chExt cx="799854" cy="1084711"/>
            </a:xfrm>
          </p:grpSpPr>
          <p:sp>
            <p:nvSpPr>
              <p:cNvPr id="41" name="사다리꼴 40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41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077" r="248" b="7624"/>
            <a:stretch/>
          </p:blipFill>
          <p:spPr>
            <a:xfrm>
              <a:off x="4429527" y="3911447"/>
              <a:ext cx="3919518" cy="255499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50" t="9844" r="2924" b="10827"/>
            <a:stretch/>
          </p:blipFill>
          <p:spPr>
            <a:xfrm>
              <a:off x="3476353" y="1902285"/>
              <a:ext cx="1088479" cy="2272541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00" t="4062" r="39606" b="5049"/>
            <a:stretch/>
          </p:blipFill>
          <p:spPr>
            <a:xfrm rot="13547326">
              <a:off x="5611942" y="3038085"/>
              <a:ext cx="158808" cy="1166063"/>
            </a:xfrm>
            <a:prstGeom prst="rect">
              <a:avLst/>
            </a:prstGeom>
          </p:spPr>
        </p:pic>
        <p:cxnSp>
          <p:nvCxnSpPr>
            <p:cNvPr id="32" name="직선 화살표 연결선 31"/>
            <p:cNvCxnSpPr/>
            <p:nvPr/>
          </p:nvCxnSpPr>
          <p:spPr>
            <a:xfrm flipH="1" flipV="1">
              <a:off x="6330562" y="3311801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 flipH="1" flipV="1">
              <a:off x="6741604" y="3509462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/>
            <p:nvPr/>
          </p:nvCxnSpPr>
          <p:spPr>
            <a:xfrm flipH="1" flipV="1">
              <a:off x="6431222" y="3639699"/>
              <a:ext cx="1448025" cy="2205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4815728" y="1639776"/>
              <a:ext cx="2202161" cy="92305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39"/>
            <p:cNvSpPr/>
            <p:nvPr/>
          </p:nvSpPr>
          <p:spPr>
            <a:xfrm>
              <a:off x="6044954" y="1627207"/>
              <a:ext cx="171776" cy="119574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순서도: 처리 50"/>
          <p:cNvSpPr/>
          <p:nvPr/>
        </p:nvSpPr>
        <p:spPr>
          <a:xfrm>
            <a:off x="3476354" y="1817589"/>
            <a:ext cx="4872692" cy="2357237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순서도: 처리 51"/>
          <p:cNvSpPr/>
          <p:nvPr/>
        </p:nvSpPr>
        <p:spPr>
          <a:xfrm>
            <a:off x="187476" y="1040913"/>
            <a:ext cx="817540" cy="279385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터치 범위</a:t>
            </a:r>
            <a:endParaRPr lang="ko-KR" altLang="en-US" sz="1100" dirty="0"/>
          </a:p>
        </p:txBody>
      </p:sp>
      <p:sp>
        <p:nvSpPr>
          <p:cNvPr id="2" name="TextBox 1"/>
          <p:cNvSpPr txBox="1"/>
          <p:nvPr/>
        </p:nvSpPr>
        <p:spPr>
          <a:xfrm>
            <a:off x="798333" y="2081596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뒤로 화살이 쌓인다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8171" y="5328382"/>
            <a:ext cx="445025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 smtClean="0"/>
              <a:t>프로그레스</a:t>
            </a:r>
            <a:r>
              <a:rPr lang="ko-KR" altLang="en-US" sz="1100" dirty="0" smtClean="0"/>
              <a:t> 진행 바에 따른 변화</a:t>
            </a:r>
            <a:r>
              <a:rPr lang="en-US" altLang="ko-KR" sz="1100" dirty="0" smtClean="0"/>
              <a:t>&gt;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0 ~ 49% : </a:t>
            </a:r>
            <a:r>
              <a:rPr lang="ko-KR" altLang="en-US" sz="1100" dirty="0" smtClean="0"/>
              <a:t>플레이어 캐릭터 뒤로 아무것도 쌓인 것이 없음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50%</a:t>
            </a:r>
            <a:r>
              <a:rPr lang="ko-KR" altLang="en-US" sz="1100" dirty="0"/>
              <a:t> </a:t>
            </a:r>
            <a:r>
              <a:rPr lang="en-US" altLang="ko-KR" sz="1100" dirty="0" smtClean="0"/>
              <a:t>~ 74%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/>
              <a:t>플레이어 캐릭터 뒤로 부러진 화살들이 한 줄 쌓임 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75% ~ 99%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/>
              <a:t>플레이어 캐릭터 뒤로 부러진 화살들이 세 줄 쌓임 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100%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/>
              <a:t>플레이어 캐릭터 뒤로 부러진 화살들이 다섯 줄 쌓임</a:t>
            </a:r>
            <a:endParaRPr lang="en-US" altLang="ko-KR" sz="1100" dirty="0"/>
          </a:p>
        </p:txBody>
      </p:sp>
      <p:sp>
        <p:nvSpPr>
          <p:cNvPr id="36" name="직사각형 35"/>
          <p:cNvSpPr/>
          <p:nvPr/>
        </p:nvSpPr>
        <p:spPr>
          <a:xfrm>
            <a:off x="9270771" y="3178825"/>
            <a:ext cx="450022" cy="4500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8409526" y="3738987"/>
            <a:ext cx="2172511" cy="1297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110899" y="3738987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Dead Line</a:t>
            </a:r>
            <a:endParaRPr lang="ko-KR" altLang="en-US" sz="1000" dirty="0"/>
          </a:p>
        </p:txBody>
      </p:sp>
      <p:sp>
        <p:nvSpPr>
          <p:cNvPr id="43" name="직사각형 42"/>
          <p:cNvSpPr/>
          <p:nvPr/>
        </p:nvSpPr>
        <p:spPr>
          <a:xfrm>
            <a:off x="9270771" y="2820798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9270771" y="2637611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9270771" y="2279584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9270771" y="1918267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9270771" y="1735080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9270771" y="1554422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7939614" y="1527573"/>
            <a:ext cx="378942" cy="4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현대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pSp>
        <p:nvGrpSpPr>
          <p:cNvPr id="3" name="그룹 2"/>
          <p:cNvGrpSpPr/>
          <p:nvPr/>
        </p:nvGrpSpPr>
        <p:grpSpPr>
          <a:xfrm>
            <a:off x="3476353" y="1499286"/>
            <a:ext cx="4876801" cy="2675540"/>
            <a:chOff x="267730" y="1499286"/>
            <a:chExt cx="4880919" cy="2990336"/>
          </a:xfrm>
        </p:grpSpPr>
        <p:grpSp>
          <p:nvGrpSpPr>
            <p:cNvPr id="2" name="그룹 1"/>
            <p:cNvGrpSpPr/>
            <p:nvPr/>
          </p:nvGrpSpPr>
          <p:grpSpPr>
            <a:xfrm>
              <a:off x="267730" y="1499286"/>
              <a:ext cx="4880919" cy="2990336"/>
              <a:chOff x="267730" y="1499286"/>
              <a:chExt cx="4880919" cy="2990336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271848" y="1499287"/>
                <a:ext cx="4876800" cy="299033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6"/>
              <a:stretch/>
            </p:blipFill>
            <p:spPr>
              <a:xfrm>
                <a:off x="271848" y="1499286"/>
                <a:ext cx="4876801" cy="2990335"/>
              </a:xfrm>
              <a:prstGeom prst="rect">
                <a:avLst/>
              </a:prstGeom>
            </p:spPr>
          </p:pic>
          <p:grpSp>
            <p:nvGrpSpPr>
              <p:cNvPr id="28" name="그룹 27"/>
              <p:cNvGrpSpPr/>
              <p:nvPr/>
            </p:nvGrpSpPr>
            <p:grpSpPr>
              <a:xfrm>
                <a:off x="2425537" y="2608347"/>
                <a:ext cx="569421" cy="772212"/>
                <a:chOff x="2294237" y="3404910"/>
                <a:chExt cx="799854" cy="1084711"/>
              </a:xfrm>
            </p:grpSpPr>
            <p:sp>
              <p:nvSpPr>
                <p:cNvPr id="29" name="사다리꼴 28"/>
                <p:cNvSpPr/>
                <p:nvPr/>
              </p:nvSpPr>
              <p:spPr>
                <a:xfrm>
                  <a:off x="2294237" y="3805061"/>
                  <a:ext cx="799854" cy="684560"/>
                </a:xfrm>
                <a:prstGeom prst="trapezoid">
                  <a:avLst>
                    <a:gd name="adj" fmla="val 32368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타원 29"/>
                <p:cNvSpPr/>
                <p:nvPr/>
              </p:nvSpPr>
              <p:spPr>
                <a:xfrm>
                  <a:off x="2367371" y="3404910"/>
                  <a:ext cx="653586" cy="65358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1" name="직사각형 30"/>
              <p:cNvSpPr/>
              <p:nvPr/>
            </p:nvSpPr>
            <p:spPr>
              <a:xfrm>
                <a:off x="267730" y="2893217"/>
                <a:ext cx="2071816" cy="4873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076833" y="2893217"/>
                <a:ext cx="2071816" cy="4873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802686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34" name="타원 33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  <a:solidFill>
                  <a:schemeClr val="bg1">
                    <a:alpha val="22000"/>
                  </a:schemeClr>
                </a:solidFill>
              </p:spPr>
            </p:pic>
          </p:grpSp>
          <p:pic>
            <p:nvPicPr>
              <p:cNvPr id="36" name="그림 3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6" b="94492" l="20339" r="7669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29" t="12273" r="25175" b="4173"/>
              <a:stretch/>
            </p:blipFill>
            <p:spPr>
              <a:xfrm>
                <a:off x="2316280" y="2862726"/>
                <a:ext cx="270579" cy="421826"/>
              </a:xfrm>
              <a:prstGeom prst="rect">
                <a:avLst/>
              </a:prstGeom>
            </p:spPr>
          </p:pic>
          <p:grpSp>
            <p:nvGrpSpPr>
              <p:cNvPr id="37" name="그룹 36"/>
              <p:cNvGrpSpPr/>
              <p:nvPr/>
            </p:nvGrpSpPr>
            <p:grpSpPr>
              <a:xfrm>
                <a:off x="1585028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38" name="타원 37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9" name="그림 3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0" name="그룹 39"/>
              <p:cNvGrpSpPr/>
              <p:nvPr/>
            </p:nvGrpSpPr>
            <p:grpSpPr>
              <a:xfrm>
                <a:off x="1400832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41" name="타원 40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2" name="그림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3" name="그룹 42"/>
              <p:cNvGrpSpPr/>
              <p:nvPr/>
            </p:nvGrpSpPr>
            <p:grpSpPr>
              <a:xfrm>
                <a:off x="823463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44" name="타원 43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5" name="그림 44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6" name="그룹 45"/>
              <p:cNvGrpSpPr/>
              <p:nvPr/>
            </p:nvGrpSpPr>
            <p:grpSpPr>
              <a:xfrm>
                <a:off x="661014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47" name="타원 46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48" name="그림 4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49" name="그룹 48"/>
              <p:cNvGrpSpPr/>
              <p:nvPr/>
            </p:nvGrpSpPr>
            <p:grpSpPr>
              <a:xfrm>
                <a:off x="3167857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50" name="타원 49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1" name="그림 5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  <a:solidFill>
                  <a:schemeClr val="bg1">
                    <a:alpha val="22000"/>
                  </a:schemeClr>
                </a:solidFill>
              </p:spPr>
            </p:pic>
          </p:grpSp>
          <p:grpSp>
            <p:nvGrpSpPr>
              <p:cNvPr id="52" name="그룹 51"/>
              <p:cNvGrpSpPr/>
              <p:nvPr/>
            </p:nvGrpSpPr>
            <p:grpSpPr>
              <a:xfrm>
                <a:off x="3960006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53" name="타원 52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4" name="그림 5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55" name="그룹 54"/>
              <p:cNvGrpSpPr/>
              <p:nvPr/>
            </p:nvGrpSpPr>
            <p:grpSpPr>
              <a:xfrm>
                <a:off x="4662205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57" name="타원 56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58" name="그림 5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60" name="그룹 59"/>
              <p:cNvGrpSpPr/>
              <p:nvPr/>
            </p:nvGrpSpPr>
            <p:grpSpPr>
              <a:xfrm>
                <a:off x="471021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61" name="타원 60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62" name="그림 6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모서리가 둥근 직사각형 55"/>
            <p:cNvSpPr/>
            <p:nvPr/>
          </p:nvSpPr>
          <p:spPr>
            <a:xfrm>
              <a:off x="1602260" y="1648908"/>
              <a:ext cx="2207740" cy="10344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2834600" y="1634822"/>
              <a:ext cx="172211" cy="13401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직사각형 85"/>
          <p:cNvSpPr/>
          <p:nvPr/>
        </p:nvSpPr>
        <p:spPr>
          <a:xfrm>
            <a:off x="4763896" y="1570190"/>
            <a:ext cx="2312407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TextBox 86"/>
          <p:cNvSpPr txBox="1"/>
          <p:nvPr/>
        </p:nvSpPr>
        <p:spPr>
          <a:xfrm>
            <a:off x="4763896" y="129528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5499375" y="2450584"/>
            <a:ext cx="783712" cy="7592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3465549" y="2733995"/>
            <a:ext cx="4887604" cy="442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6357014" y="2741352"/>
            <a:ext cx="479585" cy="442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5503137" y="215658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465549" y="244459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587695" y="2453529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357014" y="244459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587695" y="2733994"/>
            <a:ext cx="479585" cy="44252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9" name="표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437970"/>
              </p:ext>
            </p:extLst>
          </p:nvPr>
        </p:nvGraphicFramePr>
        <p:xfrm>
          <a:off x="271848" y="4423704"/>
          <a:ext cx="9638272" cy="2256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1270477"/>
                <a:gridCol w="1054444"/>
                <a:gridCol w="4217773"/>
                <a:gridCol w="1289222"/>
                <a:gridCol w="1289222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일시 정지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</a:t>
                      </a:r>
                      <a:r>
                        <a:rPr lang="en-US" altLang="ko-KR" sz="1100" dirty="0" smtClean="0"/>
                        <a:t>PAUSE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W:45</a:t>
                      </a:r>
                      <a:r>
                        <a:rPr lang="en-US" altLang="ko-KR" sz="1100" baseline="0" dirty="0" smtClean="0"/>
                        <a:t>, H:45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(-500,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진행상태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게임 진행 상태를 나타내는 </a:t>
                      </a:r>
                      <a:r>
                        <a:rPr lang="ko-KR" altLang="en-US" sz="1100" dirty="0" err="1" smtClean="0"/>
                        <a:t>프로그레스바이다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배경음악 시간에 따라 왼쪽에서 오른쪽으로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W:400, H:30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(0, 255)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플레이어 캐릭터를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(405, 250)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컨베이어 벨트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컨베이어 벨트를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(490, 250)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상자 노트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바코드가 있는 상자를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예시 상자 노트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바코드가 있는 상자 예시를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투명도 </a:t>
                      </a:r>
                      <a:r>
                        <a:rPr lang="en-US" altLang="ko-KR" sz="1100" dirty="0" smtClean="0"/>
                        <a:t>70%</a:t>
                      </a:r>
                      <a:r>
                        <a:rPr lang="ko-KR" altLang="en-US" sz="1100" dirty="0" smtClean="0"/>
                        <a:t>를 적용한다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224183" y="4146705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7946629" y="1525087"/>
            <a:ext cx="378942" cy="45308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8049199" y="135271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049199" y="1633114"/>
            <a:ext cx="222421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85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136180" y="4013820"/>
            <a:ext cx="3769464" cy="2558143"/>
            <a:chOff x="3476353" y="1499287"/>
            <a:chExt cx="4876801" cy="2675539"/>
          </a:xfrm>
        </p:grpSpPr>
        <p:grpSp>
          <p:nvGrpSpPr>
            <p:cNvPr id="52" name="그룹 51"/>
            <p:cNvGrpSpPr/>
            <p:nvPr/>
          </p:nvGrpSpPr>
          <p:grpSpPr>
            <a:xfrm>
              <a:off x="3476353" y="1499287"/>
              <a:ext cx="4876801" cy="2675539"/>
              <a:chOff x="267730" y="1493696"/>
              <a:chExt cx="4876801" cy="2990337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267730" y="1493698"/>
                <a:ext cx="4876800" cy="299033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4" name="그림 5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6"/>
              <a:stretch/>
            </p:blipFill>
            <p:spPr>
              <a:xfrm>
                <a:off x="267730" y="1493697"/>
                <a:ext cx="4876801" cy="2990335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730" y="1493696"/>
                <a:ext cx="4876800" cy="2975668"/>
              </a:xfrm>
              <a:prstGeom prst="rect">
                <a:avLst/>
              </a:prstGeom>
            </p:spPr>
          </p:pic>
          <p:sp>
            <p:nvSpPr>
              <p:cNvPr id="56" name="모서리가 둥근 직사각형 55"/>
              <p:cNvSpPr/>
              <p:nvPr/>
            </p:nvSpPr>
            <p:spPr>
              <a:xfrm>
                <a:off x="1602260" y="1648908"/>
                <a:ext cx="2207740" cy="103449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타원 56"/>
              <p:cNvSpPr/>
              <p:nvPr/>
            </p:nvSpPr>
            <p:spPr>
              <a:xfrm>
                <a:off x="2834600" y="1634822"/>
                <a:ext cx="172211" cy="134011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61" name="그림 6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4" t="13983" r="12249" b="10523"/>
            <a:stretch/>
          </p:blipFill>
          <p:spPr>
            <a:xfrm>
              <a:off x="7974211" y="1518918"/>
              <a:ext cx="378942" cy="453082"/>
            </a:xfrm>
            <a:prstGeom prst="rect">
              <a:avLst/>
            </a:prstGeom>
          </p:spPr>
        </p:pic>
      </p:grpSp>
      <p:sp>
        <p:nvSpPr>
          <p:cNvPr id="38" name="직사각형 37"/>
          <p:cNvSpPr/>
          <p:nvPr/>
        </p:nvSpPr>
        <p:spPr>
          <a:xfrm>
            <a:off x="8136192" y="1159884"/>
            <a:ext cx="3769462" cy="25695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현재 게임 개요</a:t>
            </a:r>
            <a:endParaRPr lang="ko-KR" altLang="en-US" sz="4000" b="1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983317"/>
              </p:ext>
            </p:extLst>
          </p:nvPr>
        </p:nvGraphicFramePr>
        <p:xfrm>
          <a:off x="300366" y="1057750"/>
          <a:ext cx="7616765" cy="4251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85306"/>
                <a:gridCol w="6631459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둥둥탁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장르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캐주얼 리듬게임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플랫폼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Android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특징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smtClean="0"/>
                        <a:t>탭 및 </a:t>
                      </a:r>
                      <a:r>
                        <a:rPr lang="ko-KR" altLang="en-US" sz="1100" dirty="0" err="1" smtClean="0"/>
                        <a:t>스와이프</a:t>
                      </a:r>
                      <a:r>
                        <a:rPr lang="ko-KR" altLang="en-US" sz="1100" dirty="0" smtClean="0"/>
                        <a:t> 방식의 간단한 조작</a:t>
                      </a:r>
                      <a:endParaRPr lang="en-US" altLang="ko-KR" sz="1100" dirty="0" smtClean="0"/>
                    </a:p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100" dirty="0" smtClean="0"/>
                        <a:t>박자에 맞춰 </a:t>
                      </a:r>
                      <a:r>
                        <a:rPr lang="ko-KR" altLang="en-US" sz="1100" dirty="0" err="1" smtClean="0"/>
                        <a:t>리듬감있게</a:t>
                      </a:r>
                      <a:r>
                        <a:rPr lang="ko-KR" altLang="en-US" sz="1100" dirty="0" smtClean="0"/>
                        <a:t> 플레이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키워드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탭 및 </a:t>
                      </a:r>
                      <a:r>
                        <a:rPr lang="ko-KR" altLang="en-US" sz="1100" dirty="0" err="1" smtClean="0"/>
                        <a:t>스와이프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리듬감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참조게임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후르츠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닌자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리듬 세상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만져라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그래픽 </a:t>
                      </a:r>
                      <a:r>
                        <a:rPr lang="ko-KR" altLang="en-US" sz="1100" dirty="0" err="1" smtClean="0"/>
                        <a:t>컨셉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종이공책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낙서</a:t>
                      </a:r>
                      <a:endParaRPr lang="ko-KR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플레이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총 </a:t>
                      </a:r>
                      <a:r>
                        <a:rPr lang="en-US" altLang="ko-KR" sz="1100" dirty="0" smtClean="0"/>
                        <a:t>4</a:t>
                      </a:r>
                      <a:r>
                        <a:rPr lang="ko-KR" altLang="en-US" sz="1100" dirty="0" smtClean="0"/>
                        <a:t>개의 캐릭터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스테이지</a:t>
                      </a:r>
                      <a:r>
                        <a:rPr lang="en-US" altLang="ko-KR" sz="1100" dirty="0" smtClean="0"/>
                        <a:t>)</a:t>
                      </a:r>
                      <a:r>
                        <a:rPr lang="ko-KR" altLang="en-US" sz="1100" dirty="0" smtClean="0"/>
                        <a:t>가 있고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각 캐릭터마다 </a:t>
                      </a:r>
                      <a:r>
                        <a:rPr lang="ko-KR" altLang="en-US" sz="1100" dirty="0" err="1" smtClean="0"/>
                        <a:t>컨셉</a:t>
                      </a:r>
                      <a:r>
                        <a:rPr lang="en-US" altLang="ko-KR" sz="1100" dirty="0" smtClean="0"/>
                        <a:t>(</a:t>
                      </a:r>
                      <a:r>
                        <a:rPr lang="ko-KR" altLang="en-US" sz="1100" dirty="0" smtClean="0"/>
                        <a:t>고대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중세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현대</a:t>
                      </a:r>
                      <a:r>
                        <a:rPr lang="en-US" altLang="ko-KR" sz="1100" dirty="0" smtClean="0"/>
                        <a:t>, </a:t>
                      </a:r>
                      <a:r>
                        <a:rPr lang="ko-KR" altLang="en-US" sz="1100" dirty="0" smtClean="0"/>
                        <a:t>미래</a:t>
                      </a:r>
                      <a:r>
                        <a:rPr lang="en-US" altLang="ko-KR" sz="1100" dirty="0" smtClean="0"/>
                        <a:t>) </a:t>
                      </a:r>
                      <a:r>
                        <a:rPr lang="ko-KR" altLang="en-US" sz="1100" dirty="0" smtClean="0"/>
                        <a:t>및 플레이 방식이 다르다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10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원하는 캐릭터 선택 후 게임시작을 하면 데모 게임을 통해 각 캐릭터마다 다른 조작법과 박자 감을 익힐 수 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10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탭 및 </a:t>
                      </a:r>
                      <a:r>
                        <a:rPr lang="ko-KR" altLang="en-US" sz="1100" dirty="0" err="1" smtClean="0"/>
                        <a:t>스와이프를</a:t>
                      </a:r>
                      <a:r>
                        <a:rPr lang="ko-KR" altLang="en-US" sz="1100" dirty="0" smtClean="0"/>
                        <a:t> 통해 최대한 틀리지 않고 박자를 맞춰</a:t>
                      </a:r>
                      <a:r>
                        <a:rPr lang="en-US" altLang="ko-KR" sz="1100" baseline="0" dirty="0" smtClean="0"/>
                        <a:t> </a:t>
                      </a:r>
                      <a:r>
                        <a:rPr lang="ko-KR" altLang="en-US" sz="1100" baseline="0" dirty="0" smtClean="0"/>
                        <a:t>노래가 끝날 때 까지 플레이 하면 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228600" indent="-228600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228600" indent="-228600">
                        <a:buAutoNum type="arabicPeriod"/>
                      </a:pPr>
                      <a:r>
                        <a:rPr lang="ko-KR" altLang="en-US" sz="1100" dirty="0" smtClean="0"/>
                        <a:t>원하는 캐릭터를 반복해서 플레이 할 수 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180" y="1163212"/>
            <a:ext cx="3769463" cy="256625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11564524" y="1209396"/>
            <a:ext cx="292899" cy="435139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9030236" y="1210673"/>
            <a:ext cx="1981348" cy="385903"/>
            <a:chOff x="6157650" y="1090486"/>
            <a:chExt cx="2563399" cy="401816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6375318" y="1340400"/>
              <a:ext cx="2345731" cy="94735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6375317" y="1137560"/>
              <a:ext cx="2345731" cy="9132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778" b="74667" l="25333" r="74667">
                          <a14:foregroundMark x1="47556" y1="33778" x2="47556" y2="33778"/>
                          <a14:foregroundMark x1="56000" y1="42667" x2="56000" y2="42667"/>
                          <a14:foregroundMark x1="47111" y1="41778" x2="47111" y2="41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69" t="26456" r="26168" b="26264"/>
            <a:stretch/>
          </p:blipFill>
          <p:spPr>
            <a:xfrm>
              <a:off x="6157650" y="1090486"/>
              <a:ext cx="199665" cy="198055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000" b="92000" l="9778" r="89778">
                          <a14:foregroundMark x1="53333" y1="49333" x2="53333" y2="49333"/>
                          <a14:foregroundMark x1="73778" y1="43111" x2="73778" y2="43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63" t="5356" r="10358" b="7143"/>
            <a:stretch/>
          </p:blipFill>
          <p:spPr>
            <a:xfrm>
              <a:off x="6159264" y="1290852"/>
              <a:ext cx="201029" cy="201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93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플레이 방식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현대</a:t>
            </a:r>
            <a:endParaRPr lang="ko-KR" alt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1848" y="4418528"/>
            <a:ext cx="6013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〮 캐릭터 쪽으로 양쪽에서 다가오는 박스를 양쪽 터치방식으로 바코드를 찍는 플레이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〮 </a:t>
            </a:r>
            <a:r>
              <a:rPr lang="ko-KR" altLang="en-US" sz="1200" dirty="0" err="1" smtClean="0"/>
              <a:t>배경음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바코드 찍는 효과음</a:t>
            </a:r>
            <a:endParaRPr lang="ko-KR" altLang="en-US" sz="1200" dirty="0"/>
          </a:p>
        </p:txBody>
      </p:sp>
      <p:grpSp>
        <p:nvGrpSpPr>
          <p:cNvPr id="51" name="그룹 50"/>
          <p:cNvGrpSpPr/>
          <p:nvPr/>
        </p:nvGrpSpPr>
        <p:grpSpPr>
          <a:xfrm>
            <a:off x="3476353" y="1499286"/>
            <a:ext cx="4876801" cy="2675540"/>
            <a:chOff x="267730" y="1499286"/>
            <a:chExt cx="4880919" cy="2990336"/>
          </a:xfrm>
        </p:grpSpPr>
        <p:grpSp>
          <p:nvGrpSpPr>
            <p:cNvPr id="52" name="그룹 51"/>
            <p:cNvGrpSpPr/>
            <p:nvPr/>
          </p:nvGrpSpPr>
          <p:grpSpPr>
            <a:xfrm>
              <a:off x="267730" y="1499286"/>
              <a:ext cx="4880919" cy="2990336"/>
              <a:chOff x="267730" y="1499286"/>
              <a:chExt cx="4880919" cy="299033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271848" y="1499287"/>
                <a:ext cx="4876800" cy="299033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46"/>
              <a:stretch/>
            </p:blipFill>
            <p:spPr>
              <a:xfrm>
                <a:off x="271848" y="1499286"/>
                <a:ext cx="4876801" cy="2990335"/>
              </a:xfrm>
              <a:prstGeom prst="rect">
                <a:avLst/>
              </a:prstGeom>
            </p:spPr>
          </p:pic>
          <p:grpSp>
            <p:nvGrpSpPr>
              <p:cNvPr id="58" name="그룹 57"/>
              <p:cNvGrpSpPr/>
              <p:nvPr/>
            </p:nvGrpSpPr>
            <p:grpSpPr>
              <a:xfrm>
                <a:off x="2425537" y="2608347"/>
                <a:ext cx="569421" cy="772212"/>
                <a:chOff x="2294237" y="3404910"/>
                <a:chExt cx="799854" cy="1084711"/>
              </a:xfrm>
            </p:grpSpPr>
            <p:sp>
              <p:nvSpPr>
                <p:cNvPr id="89" name="사다리꼴 88"/>
                <p:cNvSpPr/>
                <p:nvPr/>
              </p:nvSpPr>
              <p:spPr>
                <a:xfrm>
                  <a:off x="2294237" y="3805061"/>
                  <a:ext cx="799854" cy="684560"/>
                </a:xfrm>
                <a:prstGeom prst="trapezoid">
                  <a:avLst>
                    <a:gd name="adj" fmla="val 32368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타원 89"/>
                <p:cNvSpPr/>
                <p:nvPr/>
              </p:nvSpPr>
              <p:spPr>
                <a:xfrm>
                  <a:off x="2367371" y="3404910"/>
                  <a:ext cx="653586" cy="653586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9" name="직사각형 58"/>
              <p:cNvSpPr/>
              <p:nvPr/>
            </p:nvSpPr>
            <p:spPr>
              <a:xfrm>
                <a:off x="267730" y="2893217"/>
                <a:ext cx="2071816" cy="4873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3076833" y="2893217"/>
                <a:ext cx="2071816" cy="487342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1" name="그룹 60"/>
              <p:cNvGrpSpPr/>
              <p:nvPr/>
            </p:nvGrpSpPr>
            <p:grpSpPr>
              <a:xfrm>
                <a:off x="1802686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87" name="타원 86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8" name="그림 8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  <a:solidFill>
                  <a:schemeClr val="bg1">
                    <a:alpha val="22000"/>
                  </a:schemeClr>
                </a:solidFill>
              </p:spPr>
            </p:pic>
          </p:grpSp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9746" b="94492" l="20339" r="76695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29" t="12273" r="25175" b="4173"/>
              <a:stretch/>
            </p:blipFill>
            <p:spPr>
              <a:xfrm>
                <a:off x="2316280" y="2862726"/>
                <a:ext cx="270579" cy="421826"/>
              </a:xfrm>
              <a:prstGeom prst="rect">
                <a:avLst/>
              </a:prstGeom>
            </p:spPr>
          </p:pic>
          <p:grpSp>
            <p:nvGrpSpPr>
              <p:cNvPr id="63" name="그룹 62"/>
              <p:cNvGrpSpPr/>
              <p:nvPr/>
            </p:nvGrpSpPr>
            <p:grpSpPr>
              <a:xfrm>
                <a:off x="1585028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85" name="타원 84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6" name="그림 8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64" name="그룹 63"/>
              <p:cNvGrpSpPr/>
              <p:nvPr/>
            </p:nvGrpSpPr>
            <p:grpSpPr>
              <a:xfrm>
                <a:off x="1400832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83" name="타원 82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4" name="그림 8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65" name="그룹 64"/>
              <p:cNvGrpSpPr/>
              <p:nvPr/>
            </p:nvGrpSpPr>
            <p:grpSpPr>
              <a:xfrm>
                <a:off x="823463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81" name="타원 80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2" name="그림 8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66" name="그룹 65"/>
              <p:cNvGrpSpPr/>
              <p:nvPr/>
            </p:nvGrpSpPr>
            <p:grpSpPr>
              <a:xfrm>
                <a:off x="661014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79" name="타원 78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80" name="그림 79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67" name="그룹 66"/>
              <p:cNvGrpSpPr/>
              <p:nvPr/>
            </p:nvGrpSpPr>
            <p:grpSpPr>
              <a:xfrm>
                <a:off x="3167857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77" name="타원 76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  <a:solidFill>
                  <a:schemeClr val="bg1">
                    <a:alpha val="22000"/>
                  </a:schemeClr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8" name="그림 77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  <a:solidFill>
                  <a:schemeClr val="bg1">
                    <a:alpha val="22000"/>
                  </a:schemeClr>
                </a:solidFill>
              </p:spPr>
            </p:pic>
          </p:grpSp>
          <p:grpSp>
            <p:nvGrpSpPr>
              <p:cNvPr id="68" name="그룹 67"/>
              <p:cNvGrpSpPr/>
              <p:nvPr/>
            </p:nvGrpSpPr>
            <p:grpSpPr>
              <a:xfrm>
                <a:off x="3960006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75" name="타원 74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69" name="그룹 68"/>
              <p:cNvGrpSpPr/>
              <p:nvPr/>
            </p:nvGrpSpPr>
            <p:grpSpPr>
              <a:xfrm>
                <a:off x="4662205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73" name="타원 72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4" name="그림 73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  <p:grpSp>
            <p:nvGrpSpPr>
              <p:cNvPr id="70" name="그룹 69"/>
              <p:cNvGrpSpPr/>
              <p:nvPr/>
            </p:nvGrpSpPr>
            <p:grpSpPr>
              <a:xfrm>
                <a:off x="471021" y="2928813"/>
                <a:ext cx="458838" cy="411278"/>
                <a:chOff x="1802686" y="2928813"/>
                <a:chExt cx="458838" cy="411278"/>
              </a:xfrm>
            </p:grpSpPr>
            <p:sp>
              <p:nvSpPr>
                <p:cNvPr id="71" name="타원 70"/>
                <p:cNvSpPr/>
                <p:nvPr/>
              </p:nvSpPr>
              <p:spPr>
                <a:xfrm>
                  <a:off x="1802686" y="2928813"/>
                  <a:ext cx="458838" cy="41127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72" name="그림 7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89" t="35085" r="5584" b="44576"/>
                <a:stretch/>
              </p:blipFill>
              <p:spPr>
                <a:xfrm>
                  <a:off x="1850937" y="3050648"/>
                  <a:ext cx="362336" cy="167607"/>
                </a:xfrm>
                <a:prstGeom prst="rect">
                  <a:avLst/>
                </a:prstGeom>
              </p:spPr>
            </p:pic>
          </p:grpSp>
        </p:grpSp>
        <p:sp>
          <p:nvSpPr>
            <p:cNvPr id="53" name="모서리가 둥근 직사각형 52"/>
            <p:cNvSpPr/>
            <p:nvPr/>
          </p:nvSpPr>
          <p:spPr>
            <a:xfrm>
              <a:off x="1602260" y="1648908"/>
              <a:ext cx="2207740" cy="10344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2834600" y="1634822"/>
              <a:ext cx="172211" cy="13401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순서도: 처리 102"/>
          <p:cNvSpPr/>
          <p:nvPr/>
        </p:nvSpPr>
        <p:spPr>
          <a:xfrm>
            <a:off x="3476354" y="3178156"/>
            <a:ext cx="4876800" cy="996670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순서도: 처리 103"/>
          <p:cNvSpPr/>
          <p:nvPr/>
        </p:nvSpPr>
        <p:spPr>
          <a:xfrm>
            <a:off x="187476" y="1040913"/>
            <a:ext cx="817540" cy="279385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터치 범위</a:t>
            </a:r>
            <a:endParaRPr lang="ko-KR" altLang="en-US" sz="1100" dirty="0"/>
          </a:p>
        </p:txBody>
      </p:sp>
      <p:sp>
        <p:nvSpPr>
          <p:cNvPr id="46" name="TextBox 45"/>
          <p:cNvSpPr txBox="1"/>
          <p:nvPr/>
        </p:nvSpPr>
        <p:spPr>
          <a:xfrm>
            <a:off x="3649528" y="4980299"/>
            <a:ext cx="2457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프로그레스</a:t>
            </a:r>
            <a:r>
              <a:rPr lang="ko-KR" altLang="en-US" sz="1200" dirty="0" smtClean="0"/>
              <a:t> 진행 바에 따른 변화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50%</a:t>
            </a:r>
            <a:r>
              <a:rPr lang="ko-KR" altLang="en-US" sz="1200" dirty="0" smtClean="0"/>
              <a:t>일 때 </a:t>
            </a:r>
            <a:endParaRPr lang="en-US" altLang="ko-KR" sz="1200" dirty="0" smtClean="0"/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75% </a:t>
            </a:r>
            <a:r>
              <a:rPr lang="ko-KR" altLang="en-US" sz="1200" dirty="0" smtClean="0"/>
              <a:t>일 때 </a:t>
            </a:r>
            <a:r>
              <a:rPr lang="en-US" altLang="ko-KR" sz="1200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100% </a:t>
            </a:r>
            <a:r>
              <a:rPr lang="ko-KR" altLang="en-US" sz="1200" dirty="0" smtClean="0"/>
              <a:t>일 때 </a:t>
            </a:r>
            <a:r>
              <a:rPr lang="en-US" altLang="ko-KR" sz="1200" dirty="0" smtClean="0"/>
              <a:t>:</a:t>
            </a:r>
            <a:endParaRPr lang="en-US" altLang="ko-KR" sz="1200" dirty="0"/>
          </a:p>
        </p:txBody>
      </p:sp>
      <p:sp>
        <p:nvSpPr>
          <p:cNvPr id="47" name="TextBox 46"/>
          <p:cNvSpPr txBox="1"/>
          <p:nvPr/>
        </p:nvSpPr>
        <p:spPr>
          <a:xfrm>
            <a:off x="557081" y="3212227"/>
            <a:ext cx="241604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 smtClean="0"/>
              <a:t>프로그레스</a:t>
            </a:r>
            <a:r>
              <a:rPr lang="ko-KR" altLang="en-US" sz="1100" dirty="0" smtClean="0"/>
              <a:t> 진행 바에 따른 변화</a:t>
            </a:r>
            <a:r>
              <a:rPr lang="en-US" altLang="ko-KR" sz="1100" dirty="0" smtClean="0"/>
              <a:t>&gt;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0 ~ 49% : </a:t>
            </a:r>
            <a:r>
              <a:rPr lang="ko-KR" altLang="en-US" sz="1100" dirty="0" smtClean="0"/>
              <a:t>손님이 가득 차 있음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50%</a:t>
            </a:r>
            <a:r>
              <a:rPr lang="ko-KR" altLang="en-US" sz="1100" dirty="0"/>
              <a:t> </a:t>
            </a:r>
            <a:r>
              <a:rPr lang="en-US" altLang="ko-KR" sz="1100" dirty="0" smtClean="0"/>
              <a:t>~ 74%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손님이 반 없어짐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75% ~ 99%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손님이 </a:t>
            </a:r>
            <a:r>
              <a:rPr lang="en-US" altLang="ko-KR" sz="1100" dirty="0" smtClean="0"/>
              <a:t>2/3 </a:t>
            </a:r>
            <a:r>
              <a:rPr lang="ko-KR" altLang="en-US" sz="1100" dirty="0" smtClean="0"/>
              <a:t>없어짐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100%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손님이 완전히 없음</a:t>
            </a:r>
            <a:endParaRPr lang="en-US" altLang="ko-KR" sz="1100" dirty="0"/>
          </a:p>
        </p:txBody>
      </p:sp>
      <p:sp>
        <p:nvSpPr>
          <p:cNvPr id="48" name="직사각형 47"/>
          <p:cNvSpPr/>
          <p:nvPr/>
        </p:nvSpPr>
        <p:spPr>
          <a:xfrm>
            <a:off x="8634453" y="3011096"/>
            <a:ext cx="450022" cy="4500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연결선 48"/>
          <p:cNvCxnSpPr/>
          <p:nvPr/>
        </p:nvCxnSpPr>
        <p:spPr>
          <a:xfrm>
            <a:off x="7773208" y="3571258"/>
            <a:ext cx="2172511" cy="1297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74581" y="3571258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Dead Line</a:t>
            </a:r>
            <a:endParaRPr lang="ko-KR" altLang="en-US" sz="1000" dirty="0"/>
          </a:p>
        </p:txBody>
      </p:sp>
      <p:sp>
        <p:nvSpPr>
          <p:cNvPr id="91" name="직사각형 90"/>
          <p:cNvSpPr/>
          <p:nvPr/>
        </p:nvSpPr>
        <p:spPr>
          <a:xfrm>
            <a:off x="8634453" y="2653069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8634453" y="2469882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8634453" y="2111855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634453" y="1750538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8634453" y="1567351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/>
          <p:cNvSpPr/>
          <p:nvPr/>
        </p:nvSpPr>
        <p:spPr>
          <a:xfrm>
            <a:off x="8634453" y="1386693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7974212" y="1499285"/>
            <a:ext cx="378942" cy="4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4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미래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3476353" y="1499287"/>
            <a:ext cx="4876801" cy="2675539"/>
            <a:chOff x="267730" y="1493696"/>
            <a:chExt cx="4876801" cy="2990337"/>
          </a:xfrm>
        </p:grpSpPr>
        <p:sp>
          <p:nvSpPr>
            <p:cNvPr id="18" name="직사각형 17"/>
            <p:cNvSpPr/>
            <p:nvPr/>
          </p:nvSpPr>
          <p:spPr>
            <a:xfrm>
              <a:off x="267730" y="1493698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67730" y="1493697"/>
              <a:ext cx="4876801" cy="299033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30" y="1493696"/>
              <a:ext cx="4876800" cy="2975668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1602260" y="1648908"/>
              <a:ext cx="2207740" cy="10344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2834600" y="1634822"/>
              <a:ext cx="172211" cy="13401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4763896" y="1570190"/>
            <a:ext cx="2312407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763896" y="129528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888259" y="3519760"/>
            <a:ext cx="1062682" cy="5256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4271304" y="3064476"/>
            <a:ext cx="267745" cy="41376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5844730" y="3064475"/>
            <a:ext cx="745540" cy="60348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6495519" y="2444050"/>
            <a:ext cx="712589" cy="75223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5350475" y="1942044"/>
            <a:ext cx="1033850" cy="171117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3888259" y="324310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71304" y="277639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37596" y="277639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22300" y="192589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95519" y="215110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54" name="표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592519"/>
              </p:ext>
            </p:extLst>
          </p:nvPr>
        </p:nvGraphicFramePr>
        <p:xfrm>
          <a:off x="271848" y="4270951"/>
          <a:ext cx="9638272" cy="23904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1138672"/>
                <a:gridCol w="757881"/>
                <a:gridCol w="4646141"/>
                <a:gridCol w="1289222"/>
                <a:gridCol w="1289222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일시 정지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</a:t>
                      </a:r>
                      <a:r>
                        <a:rPr lang="en-US" altLang="ko-KR" sz="1100" dirty="0" smtClean="0"/>
                        <a:t>PAUSE </a:t>
                      </a:r>
                      <a:r>
                        <a:rPr lang="ko-KR" altLang="en-US" sz="1100" dirty="0" smtClean="0"/>
                        <a:t>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W:45</a:t>
                      </a:r>
                      <a:r>
                        <a:rPr lang="en-US" altLang="ko-KR" sz="1100" baseline="0" dirty="0" smtClean="0"/>
                        <a:t>, H:45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(-500,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진행상태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게임 진행 상태를 나타내는 </a:t>
                      </a:r>
                      <a:r>
                        <a:rPr lang="ko-KR" altLang="en-US" sz="1100" dirty="0" err="1" smtClean="0"/>
                        <a:t>프로그레스바이다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배경음악 시간에 따라 왼쪽에서 오른쪽으로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W:400, H:30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(0, 255)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발사 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누른 버튼</a:t>
                      </a:r>
                      <a:r>
                        <a:rPr lang="ko-KR" altLang="en-US" sz="1100" baseline="0" dirty="0" smtClean="0"/>
                        <a:t> 쪽의 레이저를 발사한다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(405, 250)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느낌표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눌러야 한다는 느낌표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(490, 250)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누름 표시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눌렀다는 누름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레이저 및 폭파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레이저 및 폭파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운석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운석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24183" y="3993952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7974211" y="1499286"/>
            <a:ext cx="378942" cy="45308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039546" y="134548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075529" y="1625556"/>
            <a:ext cx="222421" cy="21849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2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플레이 방식 </a:t>
            </a:r>
            <a:r>
              <a:rPr lang="en-US" altLang="ko-KR" sz="4000" b="1" dirty="0" smtClean="0"/>
              <a:t>– </a:t>
            </a:r>
            <a:r>
              <a:rPr lang="ko-KR" altLang="en-US" sz="4000" b="1" dirty="0" smtClean="0"/>
              <a:t>미래</a:t>
            </a:r>
            <a:endParaRPr lang="ko-KR" alt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21612" y="4407695"/>
            <a:ext cx="827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〮 세 개의 버튼 위에 느낌표가 먼저 뜨고 그 순서와 박자에 맞춰 버튼을 터치방식으로 클릭하여 운석을 부수는 플레이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〮 </a:t>
            </a:r>
            <a:r>
              <a:rPr lang="ko-KR" altLang="en-US" sz="1200" dirty="0" err="1" smtClean="0"/>
              <a:t>배경음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느낌표 효과음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운석 터지는 효과음</a:t>
            </a:r>
            <a:endParaRPr lang="en-US" altLang="ko-KR" sz="1200" dirty="0" smtClean="0"/>
          </a:p>
          <a:p>
            <a:r>
              <a:rPr lang="ko-KR" altLang="en-US" sz="1200" dirty="0" smtClean="0"/>
              <a:t>〮 </a:t>
            </a:r>
            <a:r>
              <a:rPr lang="en-US" altLang="ko-KR" sz="1200" dirty="0" smtClean="0"/>
              <a:t>1, 2 </a:t>
            </a:r>
            <a:r>
              <a:rPr lang="ko-KR" altLang="en-US" sz="1200" dirty="0" smtClean="0"/>
              <a:t>박자 </a:t>
            </a:r>
            <a:endParaRPr lang="ko-KR" altLang="en-US" sz="1200" dirty="0"/>
          </a:p>
        </p:txBody>
      </p:sp>
      <p:grpSp>
        <p:nvGrpSpPr>
          <p:cNvPr id="13" name="그룹 12"/>
          <p:cNvGrpSpPr/>
          <p:nvPr/>
        </p:nvGrpSpPr>
        <p:grpSpPr>
          <a:xfrm>
            <a:off x="3476353" y="1499287"/>
            <a:ext cx="4876801" cy="2675539"/>
            <a:chOff x="267730" y="1493696"/>
            <a:chExt cx="4876801" cy="2990337"/>
          </a:xfrm>
        </p:grpSpPr>
        <p:sp>
          <p:nvSpPr>
            <p:cNvPr id="16" name="직사각형 15"/>
            <p:cNvSpPr/>
            <p:nvPr/>
          </p:nvSpPr>
          <p:spPr>
            <a:xfrm>
              <a:off x="267730" y="1493698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67730" y="1493697"/>
              <a:ext cx="4876801" cy="299033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730" y="1493696"/>
              <a:ext cx="4876800" cy="2975668"/>
            </a:xfrm>
            <a:prstGeom prst="rect">
              <a:avLst/>
            </a:prstGeom>
          </p:spPr>
        </p:pic>
        <p:sp>
          <p:nvSpPr>
            <p:cNvPr id="20" name="모서리가 둥근 직사각형 19"/>
            <p:cNvSpPr/>
            <p:nvPr/>
          </p:nvSpPr>
          <p:spPr>
            <a:xfrm>
              <a:off x="1602260" y="1648908"/>
              <a:ext cx="2207740" cy="10344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/>
            <p:cNvSpPr/>
            <p:nvPr/>
          </p:nvSpPr>
          <p:spPr>
            <a:xfrm>
              <a:off x="2834600" y="1634822"/>
              <a:ext cx="172211" cy="13401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순서도: 처리 35"/>
          <p:cNvSpPr/>
          <p:nvPr/>
        </p:nvSpPr>
        <p:spPr>
          <a:xfrm>
            <a:off x="3830594" y="3459892"/>
            <a:ext cx="1194487" cy="634313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처리 36"/>
          <p:cNvSpPr/>
          <p:nvPr/>
        </p:nvSpPr>
        <p:spPr>
          <a:xfrm>
            <a:off x="5263978" y="3459892"/>
            <a:ext cx="1194487" cy="634313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처리 37"/>
          <p:cNvSpPr/>
          <p:nvPr/>
        </p:nvSpPr>
        <p:spPr>
          <a:xfrm>
            <a:off x="6759123" y="3459892"/>
            <a:ext cx="1194487" cy="634313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처리 38"/>
          <p:cNvSpPr/>
          <p:nvPr/>
        </p:nvSpPr>
        <p:spPr>
          <a:xfrm>
            <a:off x="187476" y="1040913"/>
            <a:ext cx="817540" cy="279385"/>
          </a:xfrm>
          <a:prstGeom prst="flowChartProcess">
            <a:avLst/>
          </a:prstGeom>
          <a:solidFill>
            <a:schemeClr val="lt1">
              <a:alpha val="0"/>
            </a:schemeClr>
          </a:solidFill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터치 범위</a:t>
            </a:r>
            <a:endParaRPr lang="ko-KR" altLang="en-US" sz="1100" dirty="0"/>
          </a:p>
        </p:txBody>
      </p:sp>
      <p:sp>
        <p:nvSpPr>
          <p:cNvPr id="23" name="TextBox 22"/>
          <p:cNvSpPr txBox="1"/>
          <p:nvPr/>
        </p:nvSpPr>
        <p:spPr>
          <a:xfrm>
            <a:off x="420894" y="2990532"/>
            <a:ext cx="241604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&lt;</a:t>
            </a:r>
            <a:r>
              <a:rPr lang="ko-KR" altLang="en-US" sz="1100" dirty="0" err="1" smtClean="0"/>
              <a:t>프로그레스</a:t>
            </a:r>
            <a:r>
              <a:rPr lang="ko-KR" altLang="en-US" sz="1100" dirty="0" smtClean="0"/>
              <a:t> 진행 바에 따른 변화</a:t>
            </a:r>
            <a:r>
              <a:rPr lang="en-US" altLang="ko-KR" sz="1100" dirty="0" smtClean="0"/>
              <a:t>&gt;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0 ~ 49% :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50%</a:t>
            </a:r>
            <a:r>
              <a:rPr lang="ko-KR" altLang="en-US" sz="1100" dirty="0"/>
              <a:t> </a:t>
            </a:r>
            <a:r>
              <a:rPr lang="en-US" altLang="ko-KR" sz="1100" dirty="0" smtClean="0"/>
              <a:t>~ 74%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75% ~ 99%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 </a:t>
            </a:r>
          </a:p>
          <a:p>
            <a:pPr marL="171450" indent="-171450">
              <a:buFontTx/>
              <a:buChar char="-"/>
            </a:pPr>
            <a:r>
              <a:rPr lang="en-US" altLang="ko-KR" sz="1100" dirty="0" smtClean="0"/>
              <a:t>100%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:</a:t>
            </a:r>
            <a:endParaRPr lang="en-US" altLang="ko-KR" sz="1100" dirty="0"/>
          </a:p>
        </p:txBody>
      </p:sp>
      <p:sp>
        <p:nvSpPr>
          <p:cNvPr id="24" name="직사각형 23"/>
          <p:cNvSpPr/>
          <p:nvPr/>
        </p:nvSpPr>
        <p:spPr>
          <a:xfrm>
            <a:off x="8634453" y="3011096"/>
            <a:ext cx="450022" cy="4500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7773208" y="3571258"/>
            <a:ext cx="2172511" cy="1297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474581" y="3571258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Dead Line</a:t>
            </a:r>
            <a:endParaRPr lang="ko-KR" altLang="en-US" sz="1000" dirty="0"/>
          </a:p>
        </p:txBody>
      </p:sp>
      <p:sp>
        <p:nvSpPr>
          <p:cNvPr id="27" name="직사각형 26"/>
          <p:cNvSpPr/>
          <p:nvPr/>
        </p:nvSpPr>
        <p:spPr>
          <a:xfrm>
            <a:off x="8634453" y="2653069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634453" y="2469882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8634453" y="2111855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634453" y="1750538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8634453" y="1567351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634453" y="1386693"/>
            <a:ext cx="450022" cy="12477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7974211" y="1518918"/>
            <a:ext cx="378942" cy="45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인 게임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옵션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138908"/>
              </p:ext>
            </p:extLst>
          </p:nvPr>
        </p:nvGraphicFramePr>
        <p:xfrm>
          <a:off x="1137478" y="3701977"/>
          <a:ext cx="9008496" cy="30859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1080042"/>
                <a:gridCol w="1042587"/>
                <a:gridCol w="4136279"/>
                <a:gridCol w="1116227"/>
                <a:gridCol w="111622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설</a:t>
                      </a:r>
                      <a:r>
                        <a:rPr lang="ko-KR" altLang="en-US" sz="1100" b="1" dirty="0" smtClean="0"/>
                        <a:t>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배경 </a:t>
                      </a:r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일시정지</a:t>
                      </a:r>
                      <a:r>
                        <a:rPr lang="ko-KR" altLang="en-US" sz="1100" dirty="0" smtClean="0"/>
                        <a:t> 창을 제외한 </a:t>
                      </a:r>
                      <a:r>
                        <a:rPr lang="ko-KR" altLang="en-US" sz="1100" dirty="0" err="1" smtClean="0"/>
                        <a:t>뒷배경을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모달로</a:t>
                      </a:r>
                      <a:r>
                        <a:rPr lang="ko-KR" altLang="en-US" sz="1100" dirty="0" smtClean="0"/>
                        <a:t> 처리한다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dirty="0" smtClean="0"/>
                        <a:t>화면 전체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dirty="0" smtClean="0"/>
                        <a:t>화면 전체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다시 하기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</a:t>
                      </a:r>
                      <a:r>
                        <a:rPr lang="ko-KR" altLang="en-US" sz="1100" baseline="0" dirty="0" smtClean="0"/>
                        <a:t> 시 현재 하고 있는 게임을 처음부터 다시 시작한다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캐릭터 선택 창으로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</a:t>
                      </a:r>
                      <a:r>
                        <a:rPr lang="ko-KR" altLang="en-US" sz="1100" baseline="0" dirty="0" smtClean="0"/>
                        <a:t>션 창이 종료된다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효과음을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의 소리 상태를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나타낸 것이다</a:t>
                      </a:r>
                      <a:r>
                        <a:rPr lang="en-US" altLang="ko-KR" sz="1100" dirty="0" smtClean="0"/>
                        <a:t>.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 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효과음의 소리 상태를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smtClean="0"/>
                        <a:t>나타낸 것이다</a:t>
                      </a:r>
                      <a:r>
                        <a:rPr lang="en-US" altLang="ko-KR" sz="1100" dirty="0" smtClean="0"/>
                        <a:t>.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 </a:t>
                      </a:r>
                      <a:r>
                        <a:rPr lang="ko-KR" altLang="en-US" sz="1100" dirty="0" err="1" smtClean="0"/>
                        <a:t>이펙트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텍스트 </a:t>
                      </a:r>
                      <a:r>
                        <a:rPr lang="ko-KR" altLang="en-US" sz="1100" dirty="0" err="1" smtClean="0"/>
                        <a:t>이펙트를</a:t>
                      </a:r>
                      <a:r>
                        <a:rPr lang="ko-KR" altLang="en-US" sz="1100" dirty="0" smtClean="0"/>
                        <a:t>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온오프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체크박스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텍스트 </a:t>
                      </a:r>
                      <a:r>
                        <a:rPr lang="ko-KR" altLang="en-US" sz="1100" dirty="0" err="1" smtClean="0"/>
                        <a:t>이펙트를</a:t>
                      </a:r>
                      <a:r>
                        <a:rPr lang="ko-KR" altLang="en-US" sz="1100" dirty="0" smtClean="0"/>
                        <a:t> 끄고 킬 수 있는 체크박스이다</a:t>
                      </a:r>
                      <a:r>
                        <a:rPr lang="en-US" altLang="ko-KR" sz="1100" dirty="0" smtClean="0"/>
                        <a:t>.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089813" y="3424978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3635115" y="932248"/>
            <a:ext cx="4876815" cy="2675540"/>
            <a:chOff x="215761" y="2695859"/>
            <a:chExt cx="4876815" cy="2675540"/>
          </a:xfrm>
        </p:grpSpPr>
        <p:sp>
          <p:nvSpPr>
            <p:cNvPr id="62" name="직사각형 61"/>
            <p:cNvSpPr/>
            <p:nvPr/>
          </p:nvSpPr>
          <p:spPr>
            <a:xfrm>
              <a:off x="215776" y="2695860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15761" y="2695859"/>
              <a:ext cx="4876801" cy="267553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296" y="3103419"/>
              <a:ext cx="1760242" cy="1906912"/>
            </a:xfrm>
            <a:prstGeom prst="rect">
              <a:avLst/>
            </a:prstGeom>
          </p:spPr>
        </p:pic>
        <p:grpSp>
          <p:nvGrpSpPr>
            <p:cNvPr id="68" name="그룹 67"/>
            <p:cNvGrpSpPr/>
            <p:nvPr/>
          </p:nvGrpSpPr>
          <p:grpSpPr>
            <a:xfrm>
              <a:off x="3446809" y="4239898"/>
              <a:ext cx="799854" cy="970522"/>
              <a:chOff x="2294237" y="3404910"/>
              <a:chExt cx="799854" cy="1084711"/>
            </a:xfrm>
          </p:grpSpPr>
          <p:sp>
            <p:nvSpPr>
              <p:cNvPr id="71" name="사다리꼴 70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</p:grpSp>
        <p:cxnSp>
          <p:nvCxnSpPr>
            <p:cNvPr id="76" name="직선 화살표 연결선 75"/>
            <p:cNvCxnSpPr/>
            <p:nvPr/>
          </p:nvCxnSpPr>
          <p:spPr>
            <a:xfrm flipH="1" flipV="1">
              <a:off x="3083918" y="4512941"/>
              <a:ext cx="844296" cy="536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/>
            <p:cNvGrpSpPr/>
            <p:nvPr/>
          </p:nvGrpSpPr>
          <p:grpSpPr>
            <a:xfrm>
              <a:off x="1372460" y="2748743"/>
              <a:ext cx="2563399" cy="401816"/>
              <a:chOff x="6157650" y="1090486"/>
              <a:chExt cx="2563399" cy="401816"/>
            </a:xfrm>
          </p:grpSpPr>
          <p:sp>
            <p:nvSpPr>
              <p:cNvPr id="79" name="모서리가 둥근 직사각형 78"/>
              <p:cNvSpPr/>
              <p:nvPr/>
            </p:nvSpPr>
            <p:spPr>
              <a:xfrm>
                <a:off x="6375318" y="1340400"/>
                <a:ext cx="2345731" cy="9473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6375317" y="1137560"/>
                <a:ext cx="2345731" cy="9132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1" name="그림 8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78" b="74667" l="25333" r="74667">
                            <a14:foregroundMark x1="47556" y1="33778" x2="47556" y2="33778"/>
                            <a14:foregroundMark x1="56000" y1="42667" x2="56000" y2="42667"/>
                            <a14:foregroundMark x1="47111" y1="41778" x2="47111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69" t="26456" r="26168" b="26264"/>
              <a:stretch/>
            </p:blipFill>
            <p:spPr>
              <a:xfrm>
                <a:off x="6157650" y="1090486"/>
                <a:ext cx="199665" cy="198055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000" b="92000" l="9778" r="89778">
                            <a14:foregroundMark x1="53333" y1="49333" x2="53333" y2="49333"/>
                            <a14:foregroundMark x1="73778" y1="43111" x2="73778" y2="43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63" t="5356" r="10358" b="7143"/>
              <a:stretch/>
            </p:blipFill>
            <p:spPr>
              <a:xfrm>
                <a:off x="6159264" y="1290852"/>
                <a:ext cx="201029" cy="201450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/>
          <p:cNvSpPr/>
          <p:nvPr/>
        </p:nvSpPr>
        <p:spPr>
          <a:xfrm>
            <a:off x="3624440" y="932247"/>
            <a:ext cx="4887475" cy="267554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3628661" y="932247"/>
            <a:ext cx="4883254" cy="2675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3983" r="12249" b="10523"/>
          <a:stretch/>
        </p:blipFill>
        <p:spPr>
          <a:xfrm>
            <a:off x="8078181" y="995750"/>
            <a:ext cx="378942" cy="45308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545" b="75727" l="33788" r="68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6" t="16905" r="31775" b="26158"/>
          <a:stretch/>
        </p:blipFill>
        <p:spPr>
          <a:xfrm>
            <a:off x="5231457" y="1386948"/>
            <a:ext cx="1896409" cy="173446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47" t="18098" r="33351" b="66258"/>
          <a:stretch/>
        </p:blipFill>
        <p:spPr>
          <a:xfrm>
            <a:off x="5384709" y="1606487"/>
            <a:ext cx="1589903" cy="4201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1256" b="24577" l="77627" r="843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92" t="9591" r="14856" b="73758"/>
          <a:stretch/>
        </p:blipFill>
        <p:spPr>
          <a:xfrm>
            <a:off x="5476796" y="2298738"/>
            <a:ext cx="530911" cy="530911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362" b="67166" l="3414" r="99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1636" r="89205" b="31108"/>
          <a:stretch/>
        </p:blipFill>
        <p:spPr>
          <a:xfrm>
            <a:off x="6304629" y="2279404"/>
            <a:ext cx="565106" cy="553606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8056127" y="955494"/>
            <a:ext cx="428518" cy="52460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5416814" y="1620806"/>
            <a:ext cx="262062" cy="1915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5416814" y="1807256"/>
            <a:ext cx="262062" cy="19155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5805311" y="1615700"/>
            <a:ext cx="1133985" cy="1860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5805311" y="1799525"/>
            <a:ext cx="1133985" cy="18605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6350085" y="2342140"/>
            <a:ext cx="479800" cy="4207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/>
          <p:cNvSpPr/>
          <p:nvPr/>
        </p:nvSpPr>
        <p:spPr>
          <a:xfrm>
            <a:off x="5520022" y="2347894"/>
            <a:ext cx="479800" cy="4207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687822" y="101155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875916" y="234391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16644" y="235334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126290" y="184178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34358" y="154833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760855" y="94464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974643" y="180381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8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975304" y="1563942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81793" y="2093712"/>
            <a:ext cx="811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i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텍스트 </a:t>
            </a:r>
            <a:r>
              <a:rPr lang="ko-KR" altLang="en-US" sz="800" i="1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이펙트</a:t>
            </a:r>
            <a:endParaRPr lang="ko-KR" altLang="en-US" sz="800" i="1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269562" y="206811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9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556955" y="2117660"/>
            <a:ext cx="630199" cy="1400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/>
          <p:cNvGrpSpPr/>
          <p:nvPr/>
        </p:nvGrpSpPr>
        <p:grpSpPr>
          <a:xfrm>
            <a:off x="6573818" y="1898907"/>
            <a:ext cx="238896" cy="347249"/>
            <a:chOff x="9745362" y="2498295"/>
            <a:chExt cx="321276" cy="475565"/>
          </a:xfrm>
        </p:grpSpPr>
        <p:sp>
          <p:nvSpPr>
            <p:cNvPr id="46" name="직사각형 45"/>
            <p:cNvSpPr/>
            <p:nvPr/>
          </p:nvSpPr>
          <p:spPr>
            <a:xfrm>
              <a:off x="9745362" y="2842055"/>
              <a:ext cx="131805" cy="1318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05" t="74304" r="69604" b="4612"/>
            <a:stretch/>
          </p:blipFill>
          <p:spPr>
            <a:xfrm>
              <a:off x="9745362" y="2498295"/>
              <a:ext cx="321276" cy="451822"/>
            </a:xfrm>
            <a:prstGeom prst="rect">
              <a:avLst/>
            </a:prstGeom>
          </p:spPr>
        </p:pic>
      </p:grpSp>
      <p:sp>
        <p:nvSpPr>
          <p:cNvPr id="55" name="직사각형 54"/>
          <p:cNvSpPr/>
          <p:nvPr/>
        </p:nvSpPr>
        <p:spPr>
          <a:xfrm>
            <a:off x="6548221" y="2088572"/>
            <a:ext cx="152594" cy="1831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6730410" y="2059798"/>
            <a:ext cx="332142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10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8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결과 창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335805"/>
              </p:ext>
            </p:extLst>
          </p:nvPr>
        </p:nvGraphicFramePr>
        <p:xfrm>
          <a:off x="477794" y="3816231"/>
          <a:ext cx="9687698" cy="2109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932726"/>
                <a:gridCol w="1021492"/>
                <a:gridCol w="5008605"/>
                <a:gridCol w="1145060"/>
                <a:gridCol w="1062681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배경 </a:t>
                      </a:r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일시정지</a:t>
                      </a:r>
                      <a:r>
                        <a:rPr lang="ko-KR" altLang="en-US" sz="1100" dirty="0" smtClean="0"/>
                        <a:t> 창을 제외한 </a:t>
                      </a:r>
                      <a:r>
                        <a:rPr lang="ko-KR" altLang="en-US" sz="1100" dirty="0" err="1" smtClean="0"/>
                        <a:t>뒷배경을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모달로</a:t>
                      </a:r>
                      <a:r>
                        <a:rPr lang="ko-KR" altLang="en-US" sz="1100" dirty="0" smtClean="0"/>
                        <a:t> 처리한다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포스트잇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포스트잇을</a:t>
                      </a:r>
                      <a:r>
                        <a:rPr lang="ko-KR" altLang="en-US" sz="1100" dirty="0" smtClean="0"/>
                        <a:t> 이미지로 출력한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결과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게임 결과를 텍스트로 출력한 것이다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성공 시 </a:t>
                      </a:r>
                      <a:r>
                        <a:rPr lang="en-US" altLang="ko-KR" sz="1100" baseline="0" dirty="0" smtClean="0"/>
                        <a:t>‘Success!’, </a:t>
                      </a:r>
                      <a:r>
                        <a:rPr lang="ko-KR" altLang="en-US" sz="1100" baseline="0" dirty="0" smtClean="0"/>
                        <a:t>실패 시 </a:t>
                      </a:r>
                      <a:r>
                        <a:rPr lang="en-US" altLang="ko-KR" sz="1100" baseline="0" dirty="0" smtClean="0"/>
                        <a:t>‘Fail..’</a:t>
                      </a:r>
                      <a:r>
                        <a:rPr lang="ko-KR" altLang="en-US" sz="1100" baseline="0" dirty="0" smtClean="0"/>
                        <a:t>을 출력한다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점수 </a:t>
                      </a:r>
                      <a:r>
                        <a:rPr lang="en-US" altLang="ko-KR" sz="1100" dirty="0" smtClean="0"/>
                        <a:t>(??)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플레이 하면서 얻은 점수를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다시 하기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</a:t>
                      </a:r>
                      <a:r>
                        <a:rPr lang="ko-KR" altLang="en-US" sz="1100" baseline="0" dirty="0" smtClean="0"/>
                        <a:t> 시 현재 하고 있는 게임을 처음부터 다시 시작한다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캐릭터 선택 창으로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430129" y="3539232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3586613" y="1008479"/>
            <a:ext cx="4876815" cy="2675540"/>
            <a:chOff x="215761" y="2695859"/>
            <a:chExt cx="4876815" cy="2675540"/>
          </a:xfrm>
        </p:grpSpPr>
        <p:sp>
          <p:nvSpPr>
            <p:cNvPr id="30" name="직사각형 29"/>
            <p:cNvSpPr/>
            <p:nvPr/>
          </p:nvSpPr>
          <p:spPr>
            <a:xfrm>
              <a:off x="215776" y="2695860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15761" y="2695859"/>
              <a:ext cx="4876801" cy="2675539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296" y="3103419"/>
              <a:ext cx="1760242" cy="1906912"/>
            </a:xfrm>
            <a:prstGeom prst="rect">
              <a:avLst/>
            </a:prstGeom>
          </p:spPr>
        </p:pic>
        <p:grpSp>
          <p:nvGrpSpPr>
            <p:cNvPr id="33" name="그룹 32"/>
            <p:cNvGrpSpPr/>
            <p:nvPr/>
          </p:nvGrpSpPr>
          <p:grpSpPr>
            <a:xfrm>
              <a:off x="3446809" y="4239898"/>
              <a:ext cx="799854" cy="970522"/>
              <a:chOff x="2294237" y="3404910"/>
              <a:chExt cx="799854" cy="1084711"/>
            </a:xfrm>
          </p:grpSpPr>
          <p:sp>
            <p:nvSpPr>
              <p:cNvPr id="40" name="사다리꼴 39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</p:grpSp>
        <p:cxnSp>
          <p:nvCxnSpPr>
            <p:cNvPr id="34" name="직선 화살표 연결선 33"/>
            <p:cNvCxnSpPr/>
            <p:nvPr/>
          </p:nvCxnSpPr>
          <p:spPr>
            <a:xfrm flipH="1" flipV="1">
              <a:off x="3083918" y="4512941"/>
              <a:ext cx="844296" cy="536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1372460" y="2748743"/>
              <a:ext cx="2563399" cy="401816"/>
              <a:chOff x="6157650" y="1090486"/>
              <a:chExt cx="2563399" cy="40181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6375318" y="1340400"/>
                <a:ext cx="2345731" cy="9473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6375317" y="1137560"/>
                <a:ext cx="2345731" cy="9132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78" b="74667" l="25333" r="74667">
                            <a14:foregroundMark x1="47556" y1="33778" x2="47556" y2="33778"/>
                            <a14:foregroundMark x1="56000" y1="42667" x2="56000" y2="42667"/>
                            <a14:foregroundMark x1="47111" y1="41778" x2="47111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69" t="26456" r="26168" b="26264"/>
              <a:stretch/>
            </p:blipFill>
            <p:spPr>
              <a:xfrm>
                <a:off x="6157650" y="1090486"/>
                <a:ext cx="199665" cy="198055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000" b="92000" l="9778" r="89778">
                            <a14:foregroundMark x1="53333" y1="49333" x2="53333" y2="49333"/>
                            <a14:foregroundMark x1="73778" y1="43111" x2="73778" y2="43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63" t="5356" r="10358" b="7143"/>
              <a:stretch/>
            </p:blipFill>
            <p:spPr>
              <a:xfrm>
                <a:off x="6159264" y="1290852"/>
                <a:ext cx="201029" cy="201450"/>
              </a:xfrm>
              <a:prstGeom prst="rect">
                <a:avLst/>
              </a:prstGeom>
            </p:spPr>
          </p:pic>
        </p:grpSp>
      </p:grpSp>
      <p:sp>
        <p:nvSpPr>
          <p:cNvPr id="42" name="직사각형 41"/>
          <p:cNvSpPr/>
          <p:nvPr/>
        </p:nvSpPr>
        <p:spPr>
          <a:xfrm>
            <a:off x="3575938" y="1008478"/>
            <a:ext cx="4887475" cy="267554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1256" b="24577" l="77627" r="843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92" t="9591" r="14856" b="73758"/>
          <a:stretch/>
        </p:blipFill>
        <p:spPr>
          <a:xfrm>
            <a:off x="5430935" y="2494704"/>
            <a:ext cx="530911" cy="53091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3362" b="67166" l="3414" r="99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1636" r="89205" b="31108"/>
          <a:stretch/>
        </p:blipFill>
        <p:spPr>
          <a:xfrm>
            <a:off x="6263868" y="2470277"/>
            <a:ext cx="565106" cy="55360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6" t="26002" r="7787" b="69002"/>
          <a:stretch/>
        </p:blipFill>
        <p:spPr>
          <a:xfrm>
            <a:off x="5242772" y="2133688"/>
            <a:ext cx="1805309" cy="29656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" t="72658" r="54626" b="21678"/>
          <a:stretch/>
        </p:blipFill>
        <p:spPr>
          <a:xfrm>
            <a:off x="5239265" y="1672951"/>
            <a:ext cx="1777514" cy="3377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46544" y="1641151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Success!</a:t>
            </a:r>
            <a:endParaRPr lang="ko-KR" altLang="en-US" sz="20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5460618" y="2144707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점수 및 </a:t>
            </a:r>
            <a:r>
              <a:rPr lang="ko-KR" altLang="en-US" sz="1400" b="1" dirty="0" err="1" smtClean="0"/>
              <a:t>상태바</a:t>
            </a:r>
            <a:endParaRPr lang="ko-KR" altLang="en-US" sz="1400" b="1" dirty="0"/>
          </a:p>
        </p:txBody>
      </p:sp>
      <p:sp>
        <p:nvSpPr>
          <p:cNvPr id="64" name="직사각형 63"/>
          <p:cNvSpPr/>
          <p:nvPr/>
        </p:nvSpPr>
        <p:spPr>
          <a:xfrm>
            <a:off x="3575923" y="995940"/>
            <a:ext cx="4883254" cy="26755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3635084" y="107524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239265" y="1670472"/>
            <a:ext cx="1777514" cy="3402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5516323" y="2542621"/>
            <a:ext cx="358627" cy="3679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/>
          <p:cNvSpPr/>
          <p:nvPr/>
        </p:nvSpPr>
        <p:spPr>
          <a:xfrm>
            <a:off x="6355390" y="2542621"/>
            <a:ext cx="371460" cy="3679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4941644" y="168530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219870" y="254565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060419" y="254565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600426" y="1703204"/>
            <a:ext cx="1062244" cy="27570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5544138" y="2130398"/>
            <a:ext cx="1200169" cy="29715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6773604" y="215816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688079" y="172489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35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결과 창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1103295" y="3830674"/>
          <a:ext cx="9008496" cy="28172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946602"/>
                <a:gridCol w="1031846"/>
                <a:gridCol w="4280460"/>
                <a:gridCol w="1116227"/>
                <a:gridCol w="111622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설</a:t>
                      </a:r>
                      <a:r>
                        <a:rPr lang="ko-KR" altLang="en-US" sz="1100" b="1" dirty="0" smtClean="0"/>
                        <a:t>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배경 </a:t>
                      </a:r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일시정지</a:t>
                      </a:r>
                      <a:r>
                        <a:rPr lang="ko-KR" altLang="en-US" sz="1100" dirty="0" smtClean="0"/>
                        <a:t> 창을 제외한 </a:t>
                      </a:r>
                      <a:r>
                        <a:rPr lang="ko-KR" altLang="en-US" sz="1100" dirty="0" err="1" smtClean="0"/>
                        <a:t>뒷배경을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모달로</a:t>
                      </a:r>
                      <a:r>
                        <a:rPr lang="ko-KR" altLang="en-US" sz="1100" dirty="0" smtClean="0"/>
                        <a:t> 처리한다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dirty="0" smtClean="0"/>
                        <a:t>화면 전체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dirty="0" smtClean="0"/>
                        <a:t>화면 전체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다시 하기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</a:t>
                      </a:r>
                      <a:r>
                        <a:rPr lang="ko-KR" altLang="en-US" sz="1100" baseline="0" dirty="0" smtClean="0"/>
                        <a:t> 시 현재 하고 있는 게임을 처음부터 다시 시작한다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캐릭터 선택 창으로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</a:t>
                      </a:r>
                      <a:r>
                        <a:rPr lang="ko-KR" altLang="en-US" sz="1100" baseline="0" dirty="0" smtClean="0"/>
                        <a:t>션 창이 종료된다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효과음을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BGM </a:t>
                      </a:r>
                      <a:r>
                        <a:rPr lang="ko-KR" altLang="en-US" sz="1100" dirty="0" smtClean="0"/>
                        <a:t>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100" dirty="0" smtClean="0"/>
                        <a:t>BGM</a:t>
                      </a:r>
                      <a:r>
                        <a:rPr lang="ko-KR" altLang="en-US" sz="1100" dirty="0" smtClean="0"/>
                        <a:t>의 소리 상태를 </a:t>
                      </a:r>
                      <a:r>
                        <a:rPr lang="ko-KR" altLang="en-US" sz="1100" dirty="0" err="1" smtClean="0"/>
                        <a:t>프로그레스바로</a:t>
                      </a:r>
                      <a:r>
                        <a:rPr lang="ko-KR" altLang="en-US" sz="1100" dirty="0" smtClean="0"/>
                        <a:t> 나타낸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왼쪽</a:t>
                      </a:r>
                      <a:r>
                        <a:rPr lang="ko-KR" altLang="en-US" sz="1100" baseline="0" dirty="0" smtClean="0"/>
                        <a:t>에서 오른쪽으로 갈 수록 소리가 커진다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효과음 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효과음의 소리 상태를 </a:t>
                      </a:r>
                      <a:r>
                        <a:rPr lang="ko-KR" altLang="en-US" sz="1100" dirty="0" err="1" smtClean="0"/>
                        <a:t>프로그세르바로</a:t>
                      </a:r>
                      <a:r>
                        <a:rPr lang="ko-KR" altLang="en-US" sz="1100" dirty="0" smtClean="0"/>
                        <a:t> 나타낸 것이다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왼쪽에서 오른쪽으로 갈 수록 소리가 커진다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1055630" y="3553675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3660753" y="995941"/>
            <a:ext cx="4876815" cy="2675540"/>
            <a:chOff x="215761" y="2695859"/>
            <a:chExt cx="4876815" cy="2675540"/>
          </a:xfrm>
        </p:grpSpPr>
        <p:sp>
          <p:nvSpPr>
            <p:cNvPr id="62" name="직사각형 61"/>
            <p:cNvSpPr/>
            <p:nvPr/>
          </p:nvSpPr>
          <p:spPr>
            <a:xfrm>
              <a:off x="215776" y="2695860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15761" y="2695859"/>
              <a:ext cx="4876801" cy="2675539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296" y="3103419"/>
              <a:ext cx="1760242" cy="1906912"/>
            </a:xfrm>
            <a:prstGeom prst="rect">
              <a:avLst/>
            </a:prstGeom>
          </p:spPr>
        </p:pic>
        <p:grpSp>
          <p:nvGrpSpPr>
            <p:cNvPr id="68" name="그룹 67"/>
            <p:cNvGrpSpPr/>
            <p:nvPr/>
          </p:nvGrpSpPr>
          <p:grpSpPr>
            <a:xfrm>
              <a:off x="3446809" y="4239898"/>
              <a:ext cx="799854" cy="970522"/>
              <a:chOff x="2294237" y="3404910"/>
              <a:chExt cx="799854" cy="1084711"/>
            </a:xfrm>
          </p:grpSpPr>
          <p:sp>
            <p:nvSpPr>
              <p:cNvPr id="71" name="사다리꼴 70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</p:grpSp>
        <p:cxnSp>
          <p:nvCxnSpPr>
            <p:cNvPr id="76" name="직선 화살표 연결선 75"/>
            <p:cNvCxnSpPr/>
            <p:nvPr/>
          </p:nvCxnSpPr>
          <p:spPr>
            <a:xfrm flipH="1" flipV="1">
              <a:off x="3083918" y="4512941"/>
              <a:ext cx="844296" cy="536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그룹 77"/>
            <p:cNvGrpSpPr/>
            <p:nvPr/>
          </p:nvGrpSpPr>
          <p:grpSpPr>
            <a:xfrm>
              <a:off x="1372460" y="2748743"/>
              <a:ext cx="2563399" cy="401816"/>
              <a:chOff x="6157650" y="1090486"/>
              <a:chExt cx="2563399" cy="401816"/>
            </a:xfrm>
          </p:grpSpPr>
          <p:sp>
            <p:nvSpPr>
              <p:cNvPr id="79" name="모서리가 둥근 직사각형 78"/>
              <p:cNvSpPr/>
              <p:nvPr/>
            </p:nvSpPr>
            <p:spPr>
              <a:xfrm>
                <a:off x="6375318" y="1340400"/>
                <a:ext cx="2345731" cy="9473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6375317" y="1137560"/>
                <a:ext cx="2345731" cy="9132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1" name="그림 8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78" b="74667" l="25333" r="74667">
                            <a14:foregroundMark x1="47556" y1="33778" x2="47556" y2="33778"/>
                            <a14:foregroundMark x1="56000" y1="42667" x2="56000" y2="42667"/>
                            <a14:foregroundMark x1="47111" y1="41778" x2="47111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69" t="26456" r="26168" b="26264"/>
              <a:stretch/>
            </p:blipFill>
            <p:spPr>
              <a:xfrm>
                <a:off x="6157650" y="1090486"/>
                <a:ext cx="199665" cy="198055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000" b="92000" l="9778" r="89778">
                            <a14:foregroundMark x1="53333" y1="49333" x2="53333" y2="49333"/>
                            <a14:foregroundMark x1="73778" y1="43111" x2="73778" y2="43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63" t="5356" r="10358" b="7143"/>
              <a:stretch/>
            </p:blipFill>
            <p:spPr>
              <a:xfrm>
                <a:off x="6159264" y="1290852"/>
                <a:ext cx="201029" cy="201450"/>
              </a:xfrm>
              <a:prstGeom prst="rect">
                <a:avLst/>
              </a:prstGeom>
            </p:spPr>
          </p:pic>
        </p:grpSp>
      </p:grpSp>
      <p:sp>
        <p:nvSpPr>
          <p:cNvPr id="54" name="직사각형 53"/>
          <p:cNvSpPr/>
          <p:nvPr/>
        </p:nvSpPr>
        <p:spPr>
          <a:xfrm>
            <a:off x="3650078" y="995940"/>
            <a:ext cx="4887475" cy="267554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545" b="75727" l="33788" r="68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6" t="16905" r="31775" b="26158"/>
          <a:stretch/>
        </p:blipFill>
        <p:spPr>
          <a:xfrm>
            <a:off x="5257095" y="1450641"/>
            <a:ext cx="1896409" cy="173446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721833" y="1531667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성   공</a:t>
            </a:r>
            <a:endParaRPr lang="ko-KR" altLang="en-US" sz="20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1256" b="24577" l="77627" r="843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92" t="9591" r="14856" b="73758"/>
          <a:stretch/>
        </p:blipFill>
        <p:spPr>
          <a:xfrm>
            <a:off x="5543304" y="2558683"/>
            <a:ext cx="530911" cy="53091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3362" b="67166" l="3414" r="99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1636" r="89205" b="31108"/>
          <a:stretch/>
        </p:blipFill>
        <p:spPr>
          <a:xfrm>
            <a:off x="6326680" y="2536219"/>
            <a:ext cx="565106" cy="553606"/>
          </a:xfrm>
          <a:prstGeom prst="rect">
            <a:avLst/>
          </a:prstGeom>
        </p:spPr>
      </p:pic>
      <p:sp>
        <p:nvSpPr>
          <p:cNvPr id="47" name="곱셈 기호 46"/>
          <p:cNvSpPr/>
          <p:nvPr/>
        </p:nvSpPr>
        <p:spPr>
          <a:xfrm>
            <a:off x="2243601" y="449977"/>
            <a:ext cx="6523833" cy="6244281"/>
          </a:xfrm>
          <a:prstGeom prst="mathMultiply">
            <a:avLst>
              <a:gd name="adj1" fmla="val 8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75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결과 창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/>
          </p:nvPr>
        </p:nvGraphicFramePr>
        <p:xfrm>
          <a:off x="444843" y="4145517"/>
          <a:ext cx="9687698" cy="197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932726"/>
                <a:gridCol w="1021492"/>
                <a:gridCol w="5008605"/>
                <a:gridCol w="1145060"/>
                <a:gridCol w="1062681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결과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게임 결과를 텍스트로 출력한 것이다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성공 시 </a:t>
                      </a:r>
                      <a:r>
                        <a:rPr lang="en-US" altLang="ko-KR" sz="1100" baseline="0" dirty="0" smtClean="0"/>
                        <a:t>‘Success!’, </a:t>
                      </a:r>
                      <a:r>
                        <a:rPr lang="ko-KR" altLang="en-US" sz="1100" baseline="0" dirty="0" smtClean="0"/>
                        <a:t>실패 시 </a:t>
                      </a:r>
                      <a:r>
                        <a:rPr lang="en-US" altLang="ko-KR" sz="1100" baseline="0" dirty="0" smtClean="0"/>
                        <a:t>‘Fail..’</a:t>
                      </a:r>
                      <a:r>
                        <a:rPr lang="ko-KR" altLang="en-US" sz="1100" baseline="0" dirty="0" smtClean="0"/>
                        <a:t>을 출력한다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W:120</a:t>
                      </a:r>
                      <a:r>
                        <a:rPr lang="en-US" altLang="ko-KR" sz="1100" baseline="0" dirty="0" smtClean="0"/>
                        <a:t>, H:240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(-330, 4)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진행상태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게임 진행 상태를 나타내는 </a:t>
                      </a:r>
                      <a:r>
                        <a:rPr lang="ko-KR" altLang="en-US" sz="1100" dirty="0" err="1" smtClean="0"/>
                        <a:t>프로그레스바이다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끝난 시점의 </a:t>
                      </a:r>
                      <a:r>
                        <a:rPr lang="ko-KR" altLang="en-US" sz="1100" dirty="0" err="1" smtClean="0"/>
                        <a:t>프로그레스바를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W:80, H:50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(-330, -150)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다시 하기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</a:t>
                      </a:r>
                      <a:r>
                        <a:rPr lang="ko-KR" altLang="en-US" sz="1100" baseline="0" dirty="0" smtClean="0"/>
                        <a:t> 시 현재 하고 있는 게임을 처음부터 다시 시작한다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(405, 250)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캐릭터 선택 창으로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(490, 250)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결과 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각 캐릭터 마다 성공 및 실패에 따른 결과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397178" y="3868518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grpSp>
        <p:nvGrpSpPr>
          <p:cNvPr id="29" name="그룹 28"/>
          <p:cNvGrpSpPr/>
          <p:nvPr/>
        </p:nvGrpSpPr>
        <p:grpSpPr>
          <a:xfrm>
            <a:off x="3537186" y="1205517"/>
            <a:ext cx="4876815" cy="2675540"/>
            <a:chOff x="215761" y="2695859"/>
            <a:chExt cx="4876815" cy="2675540"/>
          </a:xfrm>
        </p:grpSpPr>
        <p:sp>
          <p:nvSpPr>
            <p:cNvPr id="30" name="직사각형 29"/>
            <p:cNvSpPr/>
            <p:nvPr/>
          </p:nvSpPr>
          <p:spPr>
            <a:xfrm>
              <a:off x="215776" y="2695860"/>
              <a:ext cx="4876800" cy="267553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215761" y="2695859"/>
              <a:ext cx="4876801" cy="2675539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296" y="3103419"/>
              <a:ext cx="1760242" cy="1906912"/>
            </a:xfrm>
            <a:prstGeom prst="rect">
              <a:avLst/>
            </a:prstGeom>
          </p:spPr>
        </p:pic>
        <p:grpSp>
          <p:nvGrpSpPr>
            <p:cNvPr id="33" name="그룹 32"/>
            <p:cNvGrpSpPr/>
            <p:nvPr/>
          </p:nvGrpSpPr>
          <p:grpSpPr>
            <a:xfrm>
              <a:off x="3446809" y="4239898"/>
              <a:ext cx="799854" cy="970522"/>
              <a:chOff x="2294237" y="3404910"/>
              <a:chExt cx="799854" cy="1084711"/>
            </a:xfrm>
          </p:grpSpPr>
          <p:sp>
            <p:nvSpPr>
              <p:cNvPr id="40" name="사다리꼴 39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</p:grpSp>
        <p:cxnSp>
          <p:nvCxnSpPr>
            <p:cNvPr id="34" name="직선 화살표 연결선 33"/>
            <p:cNvCxnSpPr/>
            <p:nvPr/>
          </p:nvCxnSpPr>
          <p:spPr>
            <a:xfrm flipH="1" flipV="1">
              <a:off x="3083918" y="4512941"/>
              <a:ext cx="844296" cy="536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/>
            <p:cNvGrpSpPr/>
            <p:nvPr/>
          </p:nvGrpSpPr>
          <p:grpSpPr>
            <a:xfrm>
              <a:off x="1372460" y="2748743"/>
              <a:ext cx="2563399" cy="401816"/>
              <a:chOff x="6157650" y="1090486"/>
              <a:chExt cx="2563399" cy="401816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6375318" y="1340400"/>
                <a:ext cx="2345731" cy="9473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6375317" y="1137560"/>
                <a:ext cx="2345731" cy="91321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5778" b="74667" l="25333" r="74667">
                            <a14:foregroundMark x1="47556" y1="33778" x2="47556" y2="33778"/>
                            <a14:foregroundMark x1="56000" y1="42667" x2="56000" y2="42667"/>
                            <a14:foregroundMark x1="47111" y1="41778" x2="47111" y2="4177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69" t="26456" r="26168" b="26264"/>
              <a:stretch/>
            </p:blipFill>
            <p:spPr>
              <a:xfrm>
                <a:off x="6157650" y="1090486"/>
                <a:ext cx="199665" cy="198055"/>
              </a:xfrm>
              <a:prstGeom prst="rect">
                <a:avLst/>
              </a:prstGeom>
            </p:spPr>
          </p:pic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000" b="92000" l="9778" r="89778">
                            <a14:foregroundMark x1="53333" y1="49333" x2="53333" y2="49333"/>
                            <a14:foregroundMark x1="73778" y1="43111" x2="73778" y2="43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63" t="5356" r="10358" b="7143"/>
              <a:stretch/>
            </p:blipFill>
            <p:spPr>
              <a:xfrm>
                <a:off x="6159264" y="1290852"/>
                <a:ext cx="201029" cy="201450"/>
              </a:xfrm>
              <a:prstGeom prst="rect">
                <a:avLst/>
              </a:prstGeom>
            </p:spPr>
          </p:pic>
        </p:grpSp>
      </p:grpSp>
      <p:sp>
        <p:nvSpPr>
          <p:cNvPr id="42" name="직사각형 41"/>
          <p:cNvSpPr/>
          <p:nvPr/>
        </p:nvSpPr>
        <p:spPr>
          <a:xfrm>
            <a:off x="3526511" y="1205516"/>
            <a:ext cx="4887475" cy="267554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545" b="75727" l="33788" r="68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6" t="16905" r="31775" b="26158"/>
          <a:stretch/>
        </p:blipFill>
        <p:spPr>
          <a:xfrm>
            <a:off x="1282896" y="90839"/>
            <a:ext cx="1896409" cy="1734463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526511" y="200129"/>
            <a:ext cx="1353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/>
              <a:t>Success!</a:t>
            </a:r>
            <a:endParaRPr lang="ko-KR" altLang="en-US" sz="2400" b="1" dirty="0"/>
          </a:p>
        </p:txBody>
      </p:sp>
      <p:sp>
        <p:nvSpPr>
          <p:cNvPr id="6" name="직사각형 5"/>
          <p:cNvSpPr/>
          <p:nvPr/>
        </p:nvSpPr>
        <p:spPr>
          <a:xfrm>
            <a:off x="5046305" y="1551106"/>
            <a:ext cx="1871223" cy="1549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836" y="982409"/>
            <a:ext cx="2984500" cy="32258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17" t="50376" r="7738" b="42597"/>
          <a:stretch/>
        </p:blipFill>
        <p:spPr>
          <a:xfrm>
            <a:off x="4397238" y="654624"/>
            <a:ext cx="1581793" cy="42654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8" t="25250" r="7787" b="67757"/>
          <a:stretch/>
        </p:blipFill>
        <p:spPr>
          <a:xfrm rot="364232">
            <a:off x="768639" y="3434384"/>
            <a:ext cx="1859286" cy="41502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71918" r="54626" b="20848"/>
          <a:stretch/>
        </p:blipFill>
        <p:spPr>
          <a:xfrm>
            <a:off x="803155" y="2232857"/>
            <a:ext cx="1798734" cy="38270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0" t="53666" r="7319" b="40306"/>
          <a:stretch/>
        </p:blipFill>
        <p:spPr>
          <a:xfrm>
            <a:off x="427841" y="2161258"/>
            <a:ext cx="1849962" cy="37341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8" t="25250" r="7787" b="67757"/>
          <a:stretch/>
        </p:blipFill>
        <p:spPr>
          <a:xfrm>
            <a:off x="617553" y="2831033"/>
            <a:ext cx="1859286" cy="41502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71918" r="54626" b="20848"/>
          <a:stretch/>
        </p:blipFill>
        <p:spPr>
          <a:xfrm>
            <a:off x="852491" y="2232857"/>
            <a:ext cx="1798734" cy="38270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0" t="53666" r="7319" b="40306"/>
          <a:stretch/>
        </p:blipFill>
        <p:spPr>
          <a:xfrm>
            <a:off x="427841" y="1603050"/>
            <a:ext cx="1849962" cy="373417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8" t="25250" r="7787" b="67757"/>
          <a:stretch/>
        </p:blipFill>
        <p:spPr>
          <a:xfrm>
            <a:off x="666889" y="2831033"/>
            <a:ext cx="1859286" cy="41502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5" t="71918" r="54626" b="20848"/>
          <a:stretch/>
        </p:blipFill>
        <p:spPr>
          <a:xfrm>
            <a:off x="917030" y="3145880"/>
            <a:ext cx="1798734" cy="3827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0" t="53666" r="7319" b="40306"/>
          <a:stretch/>
        </p:blipFill>
        <p:spPr>
          <a:xfrm rot="20658650">
            <a:off x="622188" y="2942291"/>
            <a:ext cx="1849962" cy="373417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" t="59194" r="67036" b="33779"/>
          <a:stretch/>
        </p:blipFill>
        <p:spPr>
          <a:xfrm>
            <a:off x="1336787" y="1727951"/>
            <a:ext cx="1578159" cy="442793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87" b="42126" l="0" r="268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25" r="74607" b="58789"/>
          <a:stretch/>
        </p:blipFill>
        <p:spPr>
          <a:xfrm rot="14400000">
            <a:off x="5488867" y="1148941"/>
            <a:ext cx="971359" cy="14465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87" b="42126" l="0" r="268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25" r="74607" b="58789"/>
          <a:stretch/>
        </p:blipFill>
        <p:spPr>
          <a:xfrm rot="3600000">
            <a:off x="5520936" y="1507823"/>
            <a:ext cx="971359" cy="1446525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87" b="42126" l="0" r="268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25" r="74607" b="58789"/>
          <a:stretch/>
        </p:blipFill>
        <p:spPr>
          <a:xfrm rot="14400000">
            <a:off x="5488867" y="1783579"/>
            <a:ext cx="971359" cy="1446525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787" b="42126" l="0" r="268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25" r="74607" b="58789"/>
          <a:stretch/>
        </p:blipFill>
        <p:spPr>
          <a:xfrm rot="3600000">
            <a:off x="5520936" y="2142461"/>
            <a:ext cx="971359" cy="1446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43" b="35039" l="42979" r="685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51" t="10576" r="31839" b="66696"/>
          <a:stretch/>
        </p:blipFill>
        <p:spPr>
          <a:xfrm rot="4628214">
            <a:off x="5660349" y="1062811"/>
            <a:ext cx="683742" cy="11216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689109">
            <a:off x="5657226" y="1416822"/>
            <a:ext cx="961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Success</a:t>
            </a:r>
            <a:endParaRPr lang="ko-KR" altLang="en-US" sz="1600" b="1" dirty="0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1256" b="24577" l="77627" r="843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92" t="9591" r="14856" b="73758"/>
          <a:stretch/>
        </p:blipFill>
        <p:spPr>
          <a:xfrm>
            <a:off x="5769329" y="2676511"/>
            <a:ext cx="379092" cy="379092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53362" b="67166" l="3414" r="99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1636" r="89205" b="31108"/>
          <a:stretch/>
        </p:blipFill>
        <p:spPr>
          <a:xfrm>
            <a:off x="6269455" y="2661336"/>
            <a:ext cx="392127" cy="384147"/>
          </a:xfrm>
          <a:prstGeom prst="rect">
            <a:avLst/>
          </a:prstGeom>
        </p:spPr>
      </p:pic>
      <p:sp>
        <p:nvSpPr>
          <p:cNvPr id="60" name="곱셈 기호 59"/>
          <p:cNvSpPr/>
          <p:nvPr/>
        </p:nvSpPr>
        <p:spPr>
          <a:xfrm>
            <a:off x="2243601" y="449977"/>
            <a:ext cx="6523833" cy="6244281"/>
          </a:xfrm>
          <a:prstGeom prst="mathMultiply">
            <a:avLst>
              <a:gd name="adj1" fmla="val 8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0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결과창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48" name="직사각형 47"/>
          <p:cNvSpPr/>
          <p:nvPr/>
        </p:nvSpPr>
        <p:spPr>
          <a:xfrm>
            <a:off x="2123399" y="1283770"/>
            <a:ext cx="4876800" cy="2990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2123384" y="1283769"/>
            <a:ext cx="4876801" cy="299033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958" y="1948104"/>
            <a:ext cx="1760242" cy="2131273"/>
          </a:xfrm>
          <a:prstGeom prst="rect">
            <a:avLst/>
          </a:prstGeom>
        </p:spPr>
      </p:pic>
      <p:sp>
        <p:nvSpPr>
          <p:cNvPr id="2" name="곱셈 기호 1"/>
          <p:cNvSpPr/>
          <p:nvPr/>
        </p:nvSpPr>
        <p:spPr>
          <a:xfrm>
            <a:off x="2763383" y="2371058"/>
            <a:ext cx="316331" cy="380293"/>
          </a:xfrm>
          <a:prstGeom prst="mathMultiply">
            <a:avLst>
              <a:gd name="adj1" fmla="val 1734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곱셈 기호 65"/>
          <p:cNvSpPr/>
          <p:nvPr/>
        </p:nvSpPr>
        <p:spPr>
          <a:xfrm>
            <a:off x="3263765" y="2371057"/>
            <a:ext cx="316331" cy="380293"/>
          </a:xfrm>
          <a:prstGeom prst="mathMultiply">
            <a:avLst>
              <a:gd name="adj1" fmla="val 1734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/>
          <p:cNvSpPr txBox="1"/>
          <p:nvPr/>
        </p:nvSpPr>
        <p:spPr>
          <a:xfrm>
            <a:off x="4682436" y="1483161"/>
            <a:ext cx="2065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/>
              <a:t>Success!</a:t>
            </a:r>
            <a:endParaRPr lang="ko-KR" altLang="en-US" sz="4000" b="1" dirty="0"/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92" t="9591" r="14856" b="73758"/>
          <a:stretch/>
        </p:blipFill>
        <p:spPr>
          <a:xfrm>
            <a:off x="5380346" y="3279341"/>
            <a:ext cx="588617" cy="588617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1636" r="89205" b="31108"/>
          <a:stretch/>
        </p:blipFill>
        <p:spPr>
          <a:xfrm>
            <a:off x="6043678" y="3279341"/>
            <a:ext cx="583445" cy="585554"/>
          </a:xfrm>
          <a:prstGeom prst="rect">
            <a:avLst/>
          </a:prstGeom>
        </p:spPr>
      </p:pic>
      <p:sp>
        <p:nvSpPr>
          <p:cNvPr id="77" name="직사각형 76"/>
          <p:cNvSpPr/>
          <p:nvPr/>
        </p:nvSpPr>
        <p:spPr>
          <a:xfrm>
            <a:off x="4695198" y="1602218"/>
            <a:ext cx="2040123" cy="51187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4517903" y="2291543"/>
            <a:ext cx="2207740" cy="103449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/>
          <p:cNvSpPr/>
          <p:nvPr/>
        </p:nvSpPr>
        <p:spPr>
          <a:xfrm>
            <a:off x="6575874" y="2277457"/>
            <a:ext cx="172211" cy="13401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4485902" y="2235209"/>
            <a:ext cx="2286077" cy="23283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2267131" y="1896823"/>
            <a:ext cx="1872452" cy="221550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직사각형 133"/>
          <p:cNvSpPr/>
          <p:nvPr/>
        </p:nvSpPr>
        <p:spPr>
          <a:xfrm>
            <a:off x="5368078" y="3280198"/>
            <a:ext cx="592647" cy="58469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6035426" y="3280198"/>
            <a:ext cx="592647" cy="58469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685411" y="130662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6316" y="300115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85902" y="194482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267131" y="161193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50076" y="3001153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aphicFrame>
        <p:nvGraphicFramePr>
          <p:cNvPr id="136" name="표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018379"/>
              </p:ext>
            </p:extLst>
          </p:nvPr>
        </p:nvGraphicFramePr>
        <p:xfrm>
          <a:off x="271848" y="4598103"/>
          <a:ext cx="9687698" cy="197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932726"/>
                <a:gridCol w="1021492"/>
                <a:gridCol w="5008605"/>
                <a:gridCol w="1145060"/>
                <a:gridCol w="1062681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결과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게임 결과를 텍스트로 출력한 것이다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baseline="0" dirty="0" smtClean="0"/>
                        <a:t>성공 시 </a:t>
                      </a:r>
                      <a:r>
                        <a:rPr lang="en-US" altLang="ko-KR" sz="1100" baseline="0" dirty="0" smtClean="0"/>
                        <a:t>‘Success!’, </a:t>
                      </a:r>
                      <a:r>
                        <a:rPr lang="ko-KR" altLang="en-US" sz="1100" baseline="0" dirty="0" smtClean="0"/>
                        <a:t>실패 시 </a:t>
                      </a:r>
                      <a:r>
                        <a:rPr lang="en-US" altLang="ko-KR" sz="1100" baseline="0" dirty="0" smtClean="0"/>
                        <a:t>‘Fail..’</a:t>
                      </a:r>
                      <a:r>
                        <a:rPr lang="ko-KR" altLang="en-US" sz="1100" baseline="0" dirty="0" smtClean="0"/>
                        <a:t>을 출력한다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W:120</a:t>
                      </a:r>
                      <a:r>
                        <a:rPr lang="en-US" altLang="ko-KR" sz="1100" baseline="0" dirty="0" smtClean="0"/>
                        <a:t>, H:240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(-330, 4)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진행상태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게임 진행 상태를 나타내는 </a:t>
                      </a:r>
                      <a:r>
                        <a:rPr lang="ko-KR" altLang="en-US" sz="1100" dirty="0" err="1" smtClean="0"/>
                        <a:t>프로그레스바이다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끝난 시점의 </a:t>
                      </a:r>
                      <a:r>
                        <a:rPr lang="ko-KR" altLang="en-US" sz="1100" dirty="0" err="1" smtClean="0"/>
                        <a:t>프로그레스바를</a:t>
                      </a:r>
                      <a:r>
                        <a:rPr lang="ko-KR" altLang="en-US" sz="1100" dirty="0" smtClean="0"/>
                        <a:t> 보여준다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W:80, H:50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(-330, -150)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다시 하기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</a:t>
                      </a:r>
                      <a:r>
                        <a:rPr lang="ko-KR" altLang="en-US" sz="1100" baseline="0" dirty="0" smtClean="0"/>
                        <a:t> 시 현재 하고 있는 게임을 처음부터 다시 시작한다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(405, 250)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홈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캐릭터 선택 창으로 이동한다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(490, 250)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결과 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각 캐릭터 마다 성공 및 실패에 따른 결과 이미지를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7" name="TextBox 136"/>
          <p:cNvSpPr txBox="1"/>
          <p:nvPr/>
        </p:nvSpPr>
        <p:spPr>
          <a:xfrm>
            <a:off x="224183" y="4321104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cxnSp>
        <p:nvCxnSpPr>
          <p:cNvPr id="140" name="직선 화살표 연결선 139"/>
          <p:cNvCxnSpPr>
            <a:stCxn id="133" idx="3"/>
          </p:cNvCxnSpPr>
          <p:nvPr/>
        </p:nvCxnSpPr>
        <p:spPr>
          <a:xfrm flipV="1">
            <a:off x="4139583" y="3001153"/>
            <a:ext cx="3183539" cy="3423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7346504" y="1868921"/>
            <a:ext cx="23985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 smtClean="0"/>
              <a:t>고대</a:t>
            </a:r>
            <a:endParaRPr lang="en-US" altLang="ko-KR" sz="1100" b="1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성공</a:t>
            </a:r>
            <a:r>
              <a:rPr lang="en-US" altLang="ko-KR" sz="1100" dirty="0" smtClean="0"/>
              <a:t>)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쓰러진 </a:t>
            </a:r>
            <a:r>
              <a:rPr lang="ko-KR" altLang="en-US" sz="1100" dirty="0" err="1" smtClean="0"/>
              <a:t>맘모스</a:t>
            </a:r>
            <a:endParaRPr lang="en-US" altLang="ko-KR" sz="1100" dirty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실패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멀쩡한 </a:t>
            </a:r>
            <a:r>
              <a:rPr lang="ko-KR" altLang="en-US" sz="1100" dirty="0" err="1" smtClean="0"/>
              <a:t>맘모스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b="1" dirty="0" smtClean="0"/>
              <a:t>중세</a:t>
            </a:r>
            <a:endParaRPr lang="en-US" altLang="ko-KR" sz="1100" b="1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성공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위로 많이 쌓여있는 화살들</a:t>
            </a:r>
            <a:endParaRPr lang="en-US" altLang="ko-KR" sz="11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실패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한 줄만 쌓여있는 화살들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b="1" dirty="0" smtClean="0"/>
              <a:t>현대</a:t>
            </a:r>
            <a:endParaRPr lang="en-US" altLang="ko-KR" sz="1100" b="1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성공</a:t>
            </a:r>
            <a:r>
              <a:rPr lang="en-US" altLang="ko-KR" sz="1100" dirty="0" smtClean="0"/>
              <a:t>)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위로 많이 쌓여있는 상자들</a:t>
            </a:r>
            <a:endParaRPr lang="en-US" altLang="ko-KR" sz="11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실패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하나만 덩그러니 있는 상자 </a:t>
            </a:r>
            <a:endParaRPr lang="en-US" altLang="ko-KR" sz="1100" dirty="0" smtClean="0"/>
          </a:p>
          <a:p>
            <a:pPr marL="171450" indent="-171450">
              <a:buFontTx/>
              <a:buChar char="-"/>
            </a:pPr>
            <a:r>
              <a:rPr lang="ko-KR" altLang="en-US" sz="1100" b="1" dirty="0" smtClean="0"/>
              <a:t>미래</a:t>
            </a:r>
            <a:endParaRPr lang="en-US" altLang="ko-KR" sz="1100" b="1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성공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날고 있는 우주선</a:t>
            </a:r>
            <a:endParaRPr lang="en-US" altLang="ko-KR" sz="1100" dirty="0" smtClean="0"/>
          </a:p>
          <a:p>
            <a:r>
              <a:rPr lang="en-US" altLang="ko-KR" sz="1100" dirty="0" smtClean="0"/>
              <a:t>(</a:t>
            </a:r>
            <a:r>
              <a:rPr lang="ko-KR" altLang="en-US" sz="1100" dirty="0" smtClean="0"/>
              <a:t>실패</a:t>
            </a:r>
            <a:r>
              <a:rPr lang="en-US" altLang="ko-KR" sz="1100" dirty="0" smtClean="0"/>
              <a:t>) </a:t>
            </a:r>
            <a:r>
              <a:rPr lang="ko-KR" altLang="en-US" sz="1100" dirty="0" smtClean="0"/>
              <a:t>땅에 쓰러진 우주선</a:t>
            </a:r>
            <a:endParaRPr lang="ko-KR" altLang="en-US" sz="1100" dirty="0"/>
          </a:p>
        </p:txBody>
      </p:sp>
      <p:sp>
        <p:nvSpPr>
          <p:cNvPr id="29" name="곱셈 기호 28"/>
          <p:cNvSpPr/>
          <p:nvPr/>
        </p:nvSpPr>
        <p:spPr>
          <a:xfrm>
            <a:off x="2243601" y="449977"/>
            <a:ext cx="6523833" cy="6244281"/>
          </a:xfrm>
          <a:prstGeom prst="mathMultiply">
            <a:avLst>
              <a:gd name="adj1" fmla="val 8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94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조작설명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3488103" y="1499288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3488103" y="1499287"/>
            <a:ext cx="4876801" cy="268553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075505" y="16196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192512" y="35227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086284" y="119077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512523" y="13921"/>
            <a:ext cx="552764" cy="10094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9959759" y="1713379"/>
            <a:ext cx="552764" cy="3348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620938" y="35227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1226317" y="6522"/>
            <a:ext cx="386151" cy="34484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11644819" y="9445"/>
            <a:ext cx="386151" cy="34484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44444" y1="63556" x2="44444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95" y="1554396"/>
            <a:ext cx="318344" cy="318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6889" y1="35556" x2="56889" y2="35556"/>
                        <a14:foregroundMark x1="50222" y1="66667" x2="50222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9" t="10697" r="9255" b="10505"/>
          <a:stretch/>
        </p:blipFill>
        <p:spPr>
          <a:xfrm>
            <a:off x="7532424" y="1546158"/>
            <a:ext cx="341331" cy="334798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524703"/>
              </p:ext>
            </p:extLst>
          </p:nvPr>
        </p:nvGraphicFramePr>
        <p:xfrm>
          <a:off x="1591752" y="4513673"/>
          <a:ext cx="10007124" cy="1975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15546"/>
                <a:gridCol w="700217"/>
                <a:gridCol w="4743145"/>
                <a:gridCol w="1116227"/>
                <a:gridCol w="2114855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스테이지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err="1" smtClean="0"/>
                        <a:t>컨셉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해당 스테이지가 선택 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W:120</a:t>
                      </a:r>
                      <a:r>
                        <a:rPr lang="en-US" altLang="ko-KR" sz="1100" baseline="0" dirty="0" smtClean="0"/>
                        <a:t>, H:240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(-330, 4)(-100,4)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(130, 4)(360, 4)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스테이지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각 스테이지의 이름을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W:80, H:50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(-330, -150)(-100, -150)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(130,</a:t>
                      </a:r>
                      <a:r>
                        <a:rPr lang="en-US" altLang="ko-KR" sz="1100" baseline="0" dirty="0" smtClean="0"/>
                        <a:t> -150)(360, -150)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도움말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조작법에 대한 도움말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(405, 250)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(490, 250)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배경 </a:t>
                      </a:r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조작설명 창을 제외한 </a:t>
                      </a:r>
                      <a:r>
                        <a:rPr lang="ko-KR" altLang="en-US" sz="1100" dirty="0" err="1" smtClean="0"/>
                        <a:t>뒷배경을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모달로</a:t>
                      </a:r>
                      <a:r>
                        <a:rPr lang="ko-KR" altLang="en-US" sz="1100" dirty="0" smtClean="0"/>
                        <a:t> 처리한다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544087" y="4236674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63" name="순서도: 처리 62"/>
          <p:cNvSpPr/>
          <p:nvPr/>
        </p:nvSpPr>
        <p:spPr>
          <a:xfrm>
            <a:off x="3488102" y="1499287"/>
            <a:ext cx="4876801" cy="2685536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545" b="75727" l="33788" r="68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6" t="16905" r="31775" b="26158"/>
          <a:stretch/>
        </p:blipFill>
        <p:spPr>
          <a:xfrm rot="21225162">
            <a:off x="4471645" y="1658766"/>
            <a:ext cx="1300497" cy="118944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545" b="75727" l="33788" r="68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6" t="16905" r="31775" b="26158"/>
          <a:stretch/>
        </p:blipFill>
        <p:spPr>
          <a:xfrm rot="414165">
            <a:off x="5250412" y="1458629"/>
            <a:ext cx="1313815" cy="1256254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545" b="75727" l="33788" r="68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6" t="16905" r="31775" b="26158"/>
          <a:stretch/>
        </p:blipFill>
        <p:spPr>
          <a:xfrm>
            <a:off x="5122884" y="2958077"/>
            <a:ext cx="1300497" cy="118944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6545" b="75727" l="33788" r="682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766" t="16905" r="31775" b="26158"/>
          <a:stretch/>
        </p:blipFill>
        <p:spPr>
          <a:xfrm rot="20880890">
            <a:off x="6187183" y="2724886"/>
            <a:ext cx="1341766" cy="1201931"/>
          </a:xfrm>
          <a:prstGeom prst="rect">
            <a:avLst/>
          </a:prstGeom>
        </p:spPr>
      </p:pic>
      <p:sp>
        <p:nvSpPr>
          <p:cNvPr id="33" name="왼쪽 화살표 32"/>
          <p:cNvSpPr/>
          <p:nvPr/>
        </p:nvSpPr>
        <p:spPr>
          <a:xfrm>
            <a:off x="3724114" y="1702843"/>
            <a:ext cx="280903" cy="277007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/>
          <p:cNvCxnSpPr/>
          <p:nvPr/>
        </p:nvCxnSpPr>
        <p:spPr>
          <a:xfrm flipH="1">
            <a:off x="3042826" y="2520362"/>
            <a:ext cx="152626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57" idx="1"/>
          </p:cNvCxnSpPr>
          <p:nvPr/>
        </p:nvCxnSpPr>
        <p:spPr>
          <a:xfrm flipH="1">
            <a:off x="3377895" y="3552797"/>
            <a:ext cx="1744989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>
            <a:stCxn id="54" idx="3"/>
          </p:cNvCxnSpPr>
          <p:nvPr/>
        </p:nvCxnSpPr>
        <p:spPr>
          <a:xfrm flipV="1">
            <a:off x="6559465" y="2140454"/>
            <a:ext cx="1728294" cy="252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60" idx="3"/>
          </p:cNvCxnSpPr>
          <p:nvPr/>
        </p:nvCxnSpPr>
        <p:spPr>
          <a:xfrm flipV="1">
            <a:off x="7514325" y="3161162"/>
            <a:ext cx="1329900" cy="2537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그림 8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55041">
            <a:off x="772541" y="2354814"/>
            <a:ext cx="3977898" cy="3822269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2" t="16562" r="17394" b="13915"/>
          <a:stretch/>
        </p:blipFill>
        <p:spPr>
          <a:xfrm>
            <a:off x="6941798" y="3535119"/>
            <a:ext cx="279204" cy="301767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6823416" y="1605688"/>
            <a:ext cx="4876815" cy="2990336"/>
            <a:chOff x="6823416" y="1605688"/>
            <a:chExt cx="4876815" cy="2990336"/>
          </a:xfrm>
        </p:grpSpPr>
        <p:sp>
          <p:nvSpPr>
            <p:cNvPr id="32" name="직사각형 31"/>
            <p:cNvSpPr/>
            <p:nvPr/>
          </p:nvSpPr>
          <p:spPr>
            <a:xfrm>
              <a:off x="6823431" y="1605689"/>
              <a:ext cx="4876800" cy="2990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46"/>
            <a:stretch/>
          </p:blipFill>
          <p:spPr>
            <a:xfrm>
              <a:off x="6823416" y="1605688"/>
              <a:ext cx="4876801" cy="2990335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990" y="2270023"/>
              <a:ext cx="1760242" cy="2131273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382468" y="1805080"/>
              <a:ext cx="206564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 smtClean="0"/>
                <a:t>Fail..</a:t>
              </a:r>
              <a:endParaRPr lang="ko-KR" altLang="en-US" sz="4000" b="1" dirty="0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792" t="9591" r="14856" b="73758"/>
            <a:stretch/>
          </p:blipFill>
          <p:spPr>
            <a:xfrm>
              <a:off x="10026996" y="3601260"/>
              <a:ext cx="588617" cy="588617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4" t="51636" r="89205" b="31108"/>
            <a:stretch/>
          </p:blipFill>
          <p:spPr>
            <a:xfrm>
              <a:off x="10690328" y="3601260"/>
              <a:ext cx="583445" cy="585554"/>
            </a:xfrm>
            <a:prstGeom prst="rect">
              <a:avLst/>
            </a:prstGeom>
          </p:spPr>
        </p:pic>
        <p:sp>
          <p:nvSpPr>
            <p:cNvPr id="48" name="모서리가 둥근 직사각형 47"/>
            <p:cNvSpPr/>
            <p:nvPr/>
          </p:nvSpPr>
          <p:spPr>
            <a:xfrm>
              <a:off x="9217935" y="2613462"/>
              <a:ext cx="2207740" cy="103449"/>
            </a:xfrm>
            <a:prstGeom prst="roundRect">
              <a:avLst>
                <a:gd name="adj" fmla="val 5000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10450275" y="2599376"/>
              <a:ext cx="172211" cy="13401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곱셈 기호 49"/>
          <p:cNvSpPr/>
          <p:nvPr/>
        </p:nvSpPr>
        <p:spPr>
          <a:xfrm>
            <a:off x="2386657" y="412978"/>
            <a:ext cx="6523833" cy="6244281"/>
          </a:xfrm>
          <a:prstGeom prst="mathMultiply">
            <a:avLst>
              <a:gd name="adj1" fmla="val 8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95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사운드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510903"/>
              </p:ext>
            </p:extLst>
          </p:nvPr>
        </p:nvGraphicFramePr>
        <p:xfrm>
          <a:off x="5666115" y="2251757"/>
          <a:ext cx="5741773" cy="14026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969"/>
                <a:gridCol w="896267"/>
                <a:gridCol w="605359"/>
                <a:gridCol w="3759178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배경 </a:t>
                      </a:r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사운드 설정 창을 제외한 </a:t>
                      </a:r>
                      <a:r>
                        <a:rPr lang="ko-KR" altLang="en-US" sz="1100" dirty="0" err="1" smtClean="0"/>
                        <a:t>뒷배경을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모달로</a:t>
                      </a:r>
                      <a:r>
                        <a:rPr lang="ko-KR" altLang="en-US" sz="1100" dirty="0" smtClean="0"/>
                        <a:t> 처리한다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MUSIC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100" dirty="0" smtClean="0"/>
                        <a:t>MUSIC</a:t>
                      </a:r>
                      <a:r>
                        <a:rPr lang="ko-KR" altLang="en-US" sz="1100" baseline="0" dirty="0" smtClean="0"/>
                        <a:t>을 텍스트로 출력한 것이다</a:t>
                      </a:r>
                      <a:r>
                        <a:rPr lang="en-US" altLang="ko-KR" sz="1100" baseline="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사운드종료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사운드 설정 창이 종료된다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ON/OFF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토글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스위치를 좌우로 움직여 </a:t>
                      </a: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상태를 조절한다</a:t>
                      </a: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271848" y="1499287"/>
            <a:ext cx="4876800" cy="29903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271848" y="1499286"/>
            <a:ext cx="4876801" cy="299033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9" t="4779" r="22447" b="73764"/>
          <a:stretch/>
        </p:blipFill>
        <p:spPr>
          <a:xfrm>
            <a:off x="3038386" y="2168938"/>
            <a:ext cx="428368" cy="86497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73655" r="82493" b="2059"/>
          <a:stretch/>
        </p:blipFill>
        <p:spPr>
          <a:xfrm>
            <a:off x="4042719" y="2168938"/>
            <a:ext cx="527222" cy="86497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73085" r="70472" b="2156"/>
          <a:stretch/>
        </p:blipFill>
        <p:spPr>
          <a:xfrm>
            <a:off x="964697" y="2168937"/>
            <a:ext cx="387178" cy="864974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6" t="49516" r="50686" b="25490"/>
          <a:stretch/>
        </p:blipFill>
        <p:spPr>
          <a:xfrm>
            <a:off x="1953398" y="2168937"/>
            <a:ext cx="362464" cy="87321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35120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고대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17474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중세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29404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문체부 쓰기 흘림체" panose="02030609000101010101" pitchFamily="17" charset="-127"/>
              </a:rPr>
              <a:t>현</a:t>
            </a:r>
            <a:r>
              <a:rPr lang="ko-KR" altLang="en-US" dirty="0" smtClean="0">
                <a:ea typeface="문체부 쓰기 흘림체" panose="02030609000101010101" pitchFamily="17" charset="-127"/>
              </a:rPr>
              <a:t>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983164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미래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2" t="7355" r="8102" b="64968"/>
          <a:stretch/>
        </p:blipFill>
        <p:spPr>
          <a:xfrm rot="17100000">
            <a:off x="2460900" y="2327076"/>
            <a:ext cx="1584616" cy="1009668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1832917" y="3974939"/>
            <a:ext cx="1754661" cy="333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게임 시작</a:t>
            </a:r>
            <a:endParaRPr lang="ko-KR" altLang="en-US" sz="1100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56889" y1="35111" x2="56889" y2="3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5" y="1610220"/>
            <a:ext cx="302483" cy="325718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2889" y1="33778" x2="32889" y2="33778"/>
                        <a14:foregroundMark x1="44444" y1="32000" x2="44444" y2="3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25" y="1515421"/>
            <a:ext cx="389081" cy="3890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71848" y="1499285"/>
            <a:ext cx="4876800" cy="2990336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92003" y="2523852"/>
            <a:ext cx="1013664" cy="616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24370" y="2530965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MUSIC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902517" y="252385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X</a:t>
            </a:r>
            <a:endParaRPr lang="ko-KR" altLang="en-US" sz="1200" dirty="0"/>
          </a:p>
        </p:txBody>
      </p:sp>
      <p:sp>
        <p:nvSpPr>
          <p:cNvPr id="29" name="직사각형 28"/>
          <p:cNvSpPr/>
          <p:nvPr/>
        </p:nvSpPr>
        <p:spPr>
          <a:xfrm>
            <a:off x="271680" y="1503112"/>
            <a:ext cx="4876968" cy="298914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8013" y="1566607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77309" y="251287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61957" y="251357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264747" y="2570950"/>
            <a:ext cx="540956" cy="1863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931877" y="2570950"/>
            <a:ext cx="215832" cy="1863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968635" y="283475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72995" y="4597141"/>
            <a:ext cx="621132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 smtClean="0"/>
              <a:t>사운드 설정 창을 제외한 </a:t>
            </a:r>
            <a:r>
              <a:rPr lang="ko-KR" altLang="en-US" sz="1200" dirty="0" err="1" smtClean="0"/>
              <a:t>뒷배경을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모달</a:t>
            </a:r>
            <a:r>
              <a:rPr lang="ko-KR" altLang="en-US" sz="1200" dirty="0" smtClean="0"/>
              <a:t> 처리한 것이다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000" dirty="0" smtClean="0"/>
              <a:t>    1-1. </a:t>
            </a:r>
            <a:r>
              <a:rPr lang="ko-KR" altLang="en-US" sz="1000" dirty="0" smtClean="0"/>
              <a:t>사운드 설정 창 뒤에 있는 배경은 터치가 되지 않는다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1-2. </a:t>
            </a:r>
            <a:r>
              <a:rPr lang="ko-KR" altLang="en-US" sz="1000" dirty="0" smtClean="0"/>
              <a:t>검정색에 투명도 </a:t>
            </a:r>
            <a:r>
              <a:rPr lang="en-US" altLang="ko-KR" sz="1000" dirty="0" smtClean="0"/>
              <a:t>50%</a:t>
            </a:r>
            <a:r>
              <a:rPr lang="ko-KR" altLang="en-US" sz="1000" dirty="0" smtClean="0"/>
              <a:t>를 준다</a:t>
            </a:r>
            <a:r>
              <a:rPr lang="en-US" altLang="ko-KR" sz="10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200" dirty="0" smtClean="0"/>
              <a:t>2. MUSIC</a:t>
            </a:r>
            <a:r>
              <a:rPr lang="ko-KR" altLang="en-US" sz="1200" dirty="0" smtClean="0"/>
              <a:t>을 출력하는 텍스트이다</a:t>
            </a:r>
            <a:r>
              <a:rPr lang="en-US" altLang="ko-KR" sz="1200" dirty="0" smtClean="0"/>
              <a:t>.</a:t>
            </a:r>
          </a:p>
          <a:p>
            <a:endParaRPr lang="en-US" altLang="ko-KR" sz="1000" dirty="0"/>
          </a:p>
          <a:p>
            <a:r>
              <a:rPr lang="en-US" altLang="ko-KR" sz="1200" dirty="0" smtClean="0"/>
              <a:t>3. </a:t>
            </a:r>
            <a:r>
              <a:rPr lang="ko-KR" altLang="en-US" sz="1200" dirty="0" smtClean="0"/>
              <a:t>클릭 시 사운드 설정 창이 꺼지는 버튼이다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  </a:t>
            </a:r>
            <a:endParaRPr lang="en-US" altLang="ko-KR" sz="1200" dirty="0"/>
          </a:p>
          <a:p>
            <a:r>
              <a:rPr lang="en-US" altLang="ko-KR" sz="1200" dirty="0" smtClean="0"/>
              <a:t>4. </a:t>
            </a:r>
            <a:r>
              <a:rPr lang="ko-KR" altLang="en-US" sz="1200" dirty="0" smtClean="0"/>
              <a:t>스위치를 좌우로 움직여 </a:t>
            </a:r>
            <a:r>
              <a:rPr lang="en-US" altLang="ko-KR" sz="1200" dirty="0" smtClean="0"/>
              <a:t>ON/OFF </a:t>
            </a:r>
            <a:r>
              <a:rPr lang="ko-KR" altLang="en-US" sz="1200" dirty="0" smtClean="0"/>
              <a:t>상태를 조절하는 </a:t>
            </a:r>
            <a:r>
              <a:rPr lang="ko-KR" altLang="en-US" sz="1200" dirty="0" err="1" smtClean="0"/>
              <a:t>토글이다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000" dirty="0" smtClean="0"/>
              <a:t>   </a:t>
            </a:r>
            <a:r>
              <a:rPr lang="en-US" altLang="ko-KR" sz="1000" dirty="0" smtClean="0"/>
              <a:t> 4-1. </a:t>
            </a:r>
            <a:r>
              <a:rPr lang="ko-KR" altLang="en-US" sz="1000" dirty="0" smtClean="0"/>
              <a:t>스위치가 오른쪽에 가있으면 </a:t>
            </a:r>
            <a:r>
              <a:rPr lang="en-US" altLang="ko-KR" sz="1000" dirty="0" smtClean="0"/>
              <a:t>ON, </a:t>
            </a:r>
            <a:r>
              <a:rPr lang="ko-KR" altLang="en-US" sz="1000" dirty="0" smtClean="0"/>
              <a:t>왼쪽에 가있으면 </a:t>
            </a:r>
            <a:r>
              <a:rPr lang="en-US" altLang="ko-KR" sz="1000" dirty="0" smtClean="0"/>
              <a:t>OFF</a:t>
            </a:r>
            <a:r>
              <a:rPr lang="ko-KR" altLang="en-US" sz="1000" dirty="0" smtClean="0"/>
              <a:t>이다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 smtClean="0"/>
              <a:t>    4-2. </a:t>
            </a:r>
            <a:r>
              <a:rPr lang="ko-KR" altLang="en-US" sz="1000" dirty="0" smtClean="0"/>
              <a:t>안에 </a:t>
            </a:r>
            <a:r>
              <a:rPr lang="en-US" altLang="ko-KR" sz="1000" dirty="0" smtClean="0"/>
              <a:t>ON/OFF </a:t>
            </a:r>
            <a:r>
              <a:rPr lang="ko-KR" altLang="en-US" sz="1000" dirty="0" smtClean="0"/>
              <a:t>글씨가 하얀색으로 쓰여져 있다</a:t>
            </a:r>
            <a:r>
              <a:rPr lang="en-US" altLang="ko-KR" sz="1000" dirty="0" smtClean="0"/>
              <a:t>.</a:t>
            </a:r>
          </a:p>
          <a:p>
            <a:r>
              <a:rPr lang="en-US" altLang="ko-KR" sz="1000" dirty="0"/>
              <a:t> </a:t>
            </a:r>
            <a:r>
              <a:rPr lang="en-US" altLang="ko-KR" sz="1000" dirty="0" smtClean="0"/>
              <a:t>   4-3. ON </a:t>
            </a:r>
            <a:r>
              <a:rPr lang="ko-KR" altLang="en-US" sz="1000" dirty="0" smtClean="0"/>
              <a:t>일 때 색깔이 더 진하다</a:t>
            </a:r>
            <a:r>
              <a:rPr lang="en-US" altLang="ko-KR" sz="1000" dirty="0" smtClean="0"/>
              <a:t>. [5</a:t>
            </a:r>
            <a:r>
              <a:rPr lang="ko-KR" altLang="en-US" sz="1000" dirty="0" smtClean="0"/>
              <a:t>번 참고</a:t>
            </a:r>
            <a:r>
              <a:rPr lang="en-US" altLang="ko-KR" sz="1000" dirty="0" smtClean="0"/>
              <a:t>]</a:t>
            </a:r>
            <a:endParaRPr lang="en-US" altLang="ko-KR" sz="10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6270817" y="5063618"/>
            <a:ext cx="833027" cy="28488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FFFFFF"/>
                </a:solidFill>
              </a:rPr>
              <a:t>ON</a:t>
            </a:r>
            <a:endParaRPr lang="ko-KR" altLang="en-US" sz="1600" b="1" dirty="0">
              <a:solidFill>
                <a:srgbClr val="FFFFFF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6802089" y="5054901"/>
            <a:ext cx="307626" cy="30232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7325260" y="5053001"/>
            <a:ext cx="833027" cy="28488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sz="1600" b="1" dirty="0" smtClean="0">
                <a:solidFill>
                  <a:srgbClr val="FFFFFF"/>
                </a:solidFill>
              </a:rPr>
              <a:t>OFF</a:t>
            </a:r>
            <a:endParaRPr lang="ko-KR" altLang="en-US" sz="1600" b="1" dirty="0">
              <a:solidFill>
                <a:srgbClr val="FFFFFF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7319389" y="5044284"/>
            <a:ext cx="307626" cy="30232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2284389" y="2804360"/>
            <a:ext cx="833027" cy="284886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b="1" dirty="0" smtClean="0">
                <a:solidFill>
                  <a:srgbClr val="FFFFFF"/>
                </a:solidFill>
              </a:rPr>
              <a:t>ON</a:t>
            </a:r>
            <a:endParaRPr lang="ko-KR" altLang="en-US" sz="1600" b="1" dirty="0">
              <a:solidFill>
                <a:srgbClr val="FFFFFF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2815661" y="2795643"/>
            <a:ext cx="307626" cy="30232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274626" y="2800731"/>
            <a:ext cx="866933" cy="30421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5907576" y="5082950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" name="곱셈 기호 3"/>
          <p:cNvSpPr/>
          <p:nvPr/>
        </p:nvSpPr>
        <p:spPr>
          <a:xfrm>
            <a:off x="2363449" y="532311"/>
            <a:ext cx="6523833" cy="6244281"/>
          </a:xfrm>
          <a:prstGeom prst="mathMultiply">
            <a:avLst>
              <a:gd name="adj1" fmla="val 834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35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순서도</a:t>
            </a:r>
            <a:endParaRPr lang="ko-KR" altLang="en-US" sz="4000" b="1" dirty="0"/>
          </a:p>
        </p:txBody>
      </p:sp>
      <p:sp>
        <p:nvSpPr>
          <p:cNvPr id="3" name="순서도: 수행의 시작/종료 2"/>
          <p:cNvSpPr/>
          <p:nvPr/>
        </p:nvSpPr>
        <p:spPr>
          <a:xfrm>
            <a:off x="4179172" y="1039122"/>
            <a:ext cx="1412933" cy="442973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시작 화면</a:t>
            </a:r>
            <a:endParaRPr lang="ko-KR" altLang="en-US" sz="1200" dirty="0"/>
          </a:p>
        </p:txBody>
      </p:sp>
      <p:sp>
        <p:nvSpPr>
          <p:cNvPr id="4" name="순서도: 처리 3"/>
          <p:cNvSpPr/>
          <p:nvPr/>
        </p:nvSpPr>
        <p:spPr>
          <a:xfrm>
            <a:off x="4179172" y="1696279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로딩 화면</a:t>
            </a:r>
            <a:endParaRPr lang="ko-KR" altLang="en-US" sz="1200" dirty="0"/>
          </a:p>
        </p:txBody>
      </p:sp>
      <p:sp>
        <p:nvSpPr>
          <p:cNvPr id="7" name="순서도: 처리 6"/>
          <p:cNvSpPr/>
          <p:nvPr/>
        </p:nvSpPr>
        <p:spPr>
          <a:xfrm>
            <a:off x="4183148" y="2341393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캐릭터 선택</a:t>
            </a:r>
            <a:endParaRPr lang="ko-KR" altLang="en-US" sz="1200" dirty="0"/>
          </a:p>
        </p:txBody>
      </p:sp>
      <p:sp>
        <p:nvSpPr>
          <p:cNvPr id="8" name="순서도: 처리 7"/>
          <p:cNvSpPr/>
          <p:nvPr/>
        </p:nvSpPr>
        <p:spPr>
          <a:xfrm>
            <a:off x="4179172" y="2986507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게임 시작</a:t>
            </a:r>
            <a:endParaRPr lang="ko-KR" altLang="en-US" sz="1200" dirty="0"/>
          </a:p>
        </p:txBody>
      </p:sp>
      <p:sp>
        <p:nvSpPr>
          <p:cNvPr id="10" name="순서도: 처리 9"/>
          <p:cNvSpPr/>
          <p:nvPr/>
        </p:nvSpPr>
        <p:spPr>
          <a:xfrm>
            <a:off x="6762979" y="3631620"/>
            <a:ext cx="1412935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게임 화면</a:t>
            </a:r>
            <a:endParaRPr lang="ko-KR" altLang="en-US" sz="1200" dirty="0"/>
          </a:p>
        </p:txBody>
      </p:sp>
      <p:sp>
        <p:nvSpPr>
          <p:cNvPr id="5" name="순서도: 판단 4"/>
          <p:cNvSpPr/>
          <p:nvPr/>
        </p:nvSpPr>
        <p:spPr>
          <a:xfrm>
            <a:off x="6559164" y="4276734"/>
            <a:ext cx="1820563" cy="8346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리듬을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틀렸는가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sp>
        <p:nvSpPr>
          <p:cNvPr id="11" name="순서도: 처리 10"/>
          <p:cNvSpPr/>
          <p:nvPr/>
        </p:nvSpPr>
        <p:spPr>
          <a:xfrm>
            <a:off x="6762979" y="5539751"/>
            <a:ext cx="1412935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결과창</a:t>
            </a:r>
            <a:endParaRPr lang="ko-KR" altLang="en-US" sz="1200" dirty="0"/>
          </a:p>
        </p:txBody>
      </p:sp>
      <p:sp>
        <p:nvSpPr>
          <p:cNvPr id="6" name="순서도: 문서 5"/>
          <p:cNvSpPr/>
          <p:nvPr/>
        </p:nvSpPr>
        <p:spPr>
          <a:xfrm>
            <a:off x="1378458" y="2074883"/>
            <a:ext cx="1502335" cy="1208988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ko-KR" sz="1200" dirty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옵션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고대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중세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현대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sz="1200" dirty="0" smtClean="0"/>
              <a:t>미래</a:t>
            </a:r>
            <a:endParaRPr lang="en-US" altLang="ko-KR" sz="1200" dirty="0" smtClean="0"/>
          </a:p>
        </p:txBody>
      </p:sp>
      <p:cxnSp>
        <p:nvCxnSpPr>
          <p:cNvPr id="15" name="직선 연결선 14"/>
          <p:cNvCxnSpPr>
            <a:stCxn id="7" idx="1"/>
          </p:cNvCxnSpPr>
          <p:nvPr/>
        </p:nvCxnSpPr>
        <p:spPr>
          <a:xfrm flipH="1">
            <a:off x="2880793" y="2556858"/>
            <a:ext cx="13023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5" idx="3"/>
            <a:endCxn id="10" idx="3"/>
          </p:cNvCxnSpPr>
          <p:nvPr/>
        </p:nvCxnSpPr>
        <p:spPr>
          <a:xfrm flipH="1" flipV="1">
            <a:off x="8175914" y="3847085"/>
            <a:ext cx="203813" cy="846974"/>
          </a:xfrm>
          <a:prstGeom prst="bentConnector3">
            <a:avLst>
              <a:gd name="adj1" fmla="val -11216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5" idx="2"/>
            <a:endCxn id="11" idx="0"/>
          </p:cNvCxnSpPr>
          <p:nvPr/>
        </p:nvCxnSpPr>
        <p:spPr>
          <a:xfrm>
            <a:off x="7469446" y="5111383"/>
            <a:ext cx="1" cy="428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1" idx="3"/>
            <a:endCxn id="7" idx="3"/>
          </p:cNvCxnSpPr>
          <p:nvPr/>
        </p:nvCxnSpPr>
        <p:spPr>
          <a:xfrm flipH="1" flipV="1">
            <a:off x="5596081" y="2556858"/>
            <a:ext cx="2579833" cy="3198358"/>
          </a:xfrm>
          <a:prstGeom prst="bentConnector3">
            <a:avLst>
              <a:gd name="adj1" fmla="val -3780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/>
          <p:cNvSpPr/>
          <p:nvPr/>
        </p:nvSpPr>
        <p:spPr>
          <a:xfrm>
            <a:off x="4179172" y="3631620"/>
            <a:ext cx="1412933" cy="430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데모 게임</a:t>
            </a:r>
            <a:endParaRPr lang="ko-KR" altLang="en-US" sz="1200" dirty="0"/>
          </a:p>
        </p:txBody>
      </p:sp>
      <p:sp>
        <p:nvSpPr>
          <p:cNvPr id="31" name="순서도: 판단 30"/>
          <p:cNvSpPr/>
          <p:nvPr/>
        </p:nvSpPr>
        <p:spPr>
          <a:xfrm>
            <a:off x="3979333" y="4436126"/>
            <a:ext cx="1820563" cy="83464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 게임을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할 것인가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cxnSp>
        <p:nvCxnSpPr>
          <p:cNvPr id="32" name="꺾인 연결선 31"/>
          <p:cNvCxnSpPr>
            <a:stCxn id="31" idx="3"/>
            <a:endCxn id="10" idx="1"/>
          </p:cNvCxnSpPr>
          <p:nvPr/>
        </p:nvCxnSpPr>
        <p:spPr>
          <a:xfrm flipV="1">
            <a:off x="5799896" y="3847085"/>
            <a:ext cx="963083" cy="1006366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31" idx="1"/>
            <a:endCxn id="7" idx="1"/>
          </p:cNvCxnSpPr>
          <p:nvPr/>
        </p:nvCxnSpPr>
        <p:spPr>
          <a:xfrm rot="10800000" flipH="1">
            <a:off x="3979332" y="2556859"/>
            <a:ext cx="203815" cy="2296593"/>
          </a:xfrm>
          <a:prstGeom prst="bentConnector3">
            <a:avLst>
              <a:gd name="adj1" fmla="val -11216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7" idx="2"/>
            <a:endCxn id="31" idx="0"/>
          </p:cNvCxnSpPr>
          <p:nvPr/>
        </p:nvCxnSpPr>
        <p:spPr>
          <a:xfrm>
            <a:off x="4885639" y="4062550"/>
            <a:ext cx="3976" cy="3735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4" idx="2"/>
            <a:endCxn id="7" idx="0"/>
          </p:cNvCxnSpPr>
          <p:nvPr/>
        </p:nvCxnSpPr>
        <p:spPr>
          <a:xfrm>
            <a:off x="4885639" y="2127209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4885639" y="2772322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4885639" y="3417436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4885639" y="1482028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7459548" y="4045939"/>
            <a:ext cx="3976" cy="2141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57724" y="4350268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YES</a:t>
            </a:r>
          </a:p>
          <a:p>
            <a:pPr algn="ctr"/>
            <a:r>
              <a:rPr lang="ko-KR" altLang="en-US" sz="1000" dirty="0" smtClean="0"/>
              <a:t>계속하기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7450491" y="512799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YES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092747" y="3443545"/>
            <a:ext cx="697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NO</a:t>
            </a:r>
          </a:p>
          <a:p>
            <a:pPr algn="ctr"/>
            <a:r>
              <a:rPr lang="ko-KR" altLang="en-US" sz="1000" dirty="0" err="1" smtClean="0"/>
              <a:t>뒤로가기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8121868" y="409439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NO</a:t>
            </a:r>
            <a:endParaRPr lang="ko-KR" altLang="en-US" dirty="0"/>
          </a:p>
        </p:txBody>
      </p:sp>
      <p:sp>
        <p:nvSpPr>
          <p:cNvPr id="30" name="순서도: 문서 29"/>
          <p:cNvSpPr/>
          <p:nvPr/>
        </p:nvSpPr>
        <p:spPr>
          <a:xfrm>
            <a:off x="9342810" y="3283871"/>
            <a:ext cx="1502335" cy="1208988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ko-KR" altLang="en-US" sz="1200" dirty="0" err="1" smtClean="0"/>
              <a:t>일시정지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1. </a:t>
            </a:r>
            <a:r>
              <a:rPr lang="ko-KR" altLang="en-US" sz="1200" dirty="0" smtClean="0"/>
              <a:t>계속하기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2. </a:t>
            </a:r>
            <a:r>
              <a:rPr lang="ko-KR" altLang="en-US" sz="1200" dirty="0" smtClean="0"/>
              <a:t>다시 하기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3. </a:t>
            </a:r>
            <a:r>
              <a:rPr lang="ko-KR" altLang="en-US" sz="1200" dirty="0" smtClean="0"/>
              <a:t>홈으로 가기</a:t>
            </a:r>
            <a:endParaRPr lang="en-US" altLang="ko-KR" sz="12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8175914" y="3722238"/>
            <a:ext cx="11668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문서 32"/>
          <p:cNvSpPr/>
          <p:nvPr/>
        </p:nvSpPr>
        <p:spPr>
          <a:xfrm>
            <a:off x="9342809" y="5291998"/>
            <a:ext cx="1502335" cy="1208988"/>
          </a:xfrm>
          <a:prstGeom prst="flowChart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altLang="ko-KR" sz="1200" dirty="0" smtClean="0"/>
              <a:t>Success!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smtClean="0"/>
              <a:t>Fail..</a:t>
            </a:r>
            <a:endParaRPr lang="en-US" altLang="ko-KR" sz="12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8175914" y="5884067"/>
            <a:ext cx="116689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0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사운드</a:t>
            </a:r>
            <a:endParaRPr lang="ko-KR" altLang="en-US" sz="4000" b="1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188124"/>
              </p:ext>
            </p:extLst>
          </p:nvPr>
        </p:nvGraphicFramePr>
        <p:xfrm>
          <a:off x="411864" y="2170753"/>
          <a:ext cx="11222681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1699"/>
                <a:gridCol w="994098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시작 화면</a:t>
                      </a:r>
                      <a:endParaRPr lang="en-US" altLang="ko-KR" sz="1200" dirty="0" smtClean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>
                          <a:hlinkClick r:id="rId4"/>
                        </a:rPr>
                        <a:t>https://www.youtube.com/watch?v=mcB_m6J2n3E</a:t>
                      </a:r>
                      <a:r>
                        <a:rPr lang="en-US" altLang="ko-KR" sz="1000" dirty="0" smtClean="0"/>
                        <a:t> : (</a:t>
                      </a:r>
                      <a:r>
                        <a:rPr lang="ko-KR" altLang="en-US" sz="1000" dirty="0" smtClean="0"/>
                        <a:t>신나는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비트</a:t>
                      </a:r>
                      <a:r>
                        <a:rPr lang="en-US" altLang="ko-KR" sz="1000" dirty="0" smtClean="0"/>
                        <a:t>)(</a:t>
                      </a:r>
                      <a:r>
                        <a:rPr lang="ko-KR" altLang="en-US" sz="1000" dirty="0" smtClean="0"/>
                        <a:t>신디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드럼</a:t>
                      </a:r>
                      <a:r>
                        <a:rPr lang="en-US" altLang="ko-KR" sz="1000" dirty="0" smtClean="0"/>
                        <a:t>) Smells Like Summer by</a:t>
                      </a:r>
                      <a:r>
                        <a:rPr lang="en-US" altLang="ko-KR" sz="1000" baseline="0" dirty="0" smtClean="0"/>
                        <a:t> Del</a:t>
                      </a:r>
                      <a:endParaRPr lang="ko-KR" altLang="en-US" sz="10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캐릭터 선택</a:t>
                      </a:r>
                      <a:endParaRPr lang="en-US" altLang="ko-KR" sz="120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고대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err="1" smtClean="0"/>
                        <a:t>맘모스</a:t>
                      </a:r>
                      <a:endParaRPr lang="en-US" altLang="ko-KR" sz="1200" baseline="0" dirty="0" smtClean="0"/>
                    </a:p>
                    <a:p>
                      <a:pPr algn="ctr" latinLnBrk="1"/>
                      <a:r>
                        <a:rPr lang="ko-KR" altLang="en-US" sz="1200" baseline="0" dirty="0" smtClean="0"/>
                        <a:t>사냥하기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50" dirty="0" smtClean="0">
                          <a:hlinkClick r:id="rId5"/>
                        </a:rPr>
                        <a:t>https://www.soundjay.com/free-music-7.html</a:t>
                      </a:r>
                      <a:r>
                        <a:rPr lang="en-US" altLang="ko-KR" sz="1050" dirty="0" smtClean="0"/>
                        <a:t> : Jungle Run, 140BPM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화살 막기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ko-KR" sz="105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현대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바코드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찍기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50" dirty="0" smtClean="0">
                          <a:hlinkClick r:id="rId6"/>
                        </a:rPr>
                        <a:t>https://www.youtube.com/watch?v=vmDwSt--ueE</a:t>
                      </a:r>
                      <a:r>
                        <a:rPr lang="en-US" altLang="ko-KR" sz="1050" dirty="0" smtClean="0"/>
                        <a:t> - Parisian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미래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: </a:t>
                      </a:r>
                      <a:r>
                        <a:rPr lang="ko-KR" altLang="en-US" sz="1200" dirty="0" smtClean="0"/>
                        <a:t>운석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부수기</a:t>
                      </a:r>
                      <a:endParaRPr lang="en-US" altLang="ko-KR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smtClean="0"/>
                        <a:t>〮 </a:t>
                      </a:r>
                      <a:r>
                        <a:rPr lang="ko-KR" altLang="en-US" sz="1050" dirty="0" err="1" smtClean="0"/>
                        <a:t>셀바이뮤직</a:t>
                      </a:r>
                      <a:r>
                        <a:rPr lang="ko-KR" altLang="en-US" sz="1050" dirty="0" smtClean="0"/>
                        <a:t> </a:t>
                      </a:r>
                      <a:r>
                        <a:rPr lang="en-US" altLang="ko-KR" sz="1050" dirty="0" smtClean="0"/>
                        <a:t>– </a:t>
                      </a:r>
                      <a:r>
                        <a:rPr lang="ko-KR" altLang="en-US" sz="1050" dirty="0" err="1" smtClean="0"/>
                        <a:t>뿅뿅뿅울렐레레렐</a:t>
                      </a:r>
                      <a:endParaRPr lang="en-US" altLang="ko-KR" sz="1050" dirty="0" smtClean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셀바이뮤직 - 뿅뿅뿅울렐레레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52081" y="4694719"/>
            <a:ext cx="314724" cy="3147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619496" y="22812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확정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19495" y="46045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확정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19496" y="28514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확정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43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</a:t>
            </a:r>
            <a:r>
              <a:rPr lang="ko-KR" altLang="en-US" sz="4000" b="1" dirty="0" smtClean="0"/>
              <a:t>사운드</a:t>
            </a:r>
            <a:endParaRPr lang="ko-KR" altLang="en-US" sz="4000" b="1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779533"/>
              </p:ext>
            </p:extLst>
          </p:nvPr>
        </p:nvGraphicFramePr>
        <p:xfrm>
          <a:off x="48578" y="935428"/>
          <a:ext cx="3932964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932274"/>
                <a:gridCol w="68970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고대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배경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Ingame_Ancient_BGM_1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원시인 기합 </a:t>
                      </a: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Ingame_Primitive</a:t>
                      </a:r>
                      <a:r>
                        <a:rPr lang="en-US" altLang="ko-KR" sz="900" dirty="0" smtClean="0"/>
                        <a:t> Man_Attack_1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원시인 기합 </a:t>
                      </a:r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/>
                        <a:t>Ingame_Primitive</a:t>
                      </a:r>
                      <a:r>
                        <a:rPr lang="en-US" altLang="ko-KR" sz="900" dirty="0" smtClean="0"/>
                        <a:t> Man_Attack_2</a:t>
                      </a:r>
                      <a:endParaRPr lang="ko-KR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원시인 기합 </a:t>
                      </a:r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/>
                        <a:t>Ingame_Primitive</a:t>
                      </a:r>
                      <a:r>
                        <a:rPr lang="en-US" altLang="ko-KR" sz="900" dirty="0" smtClean="0"/>
                        <a:t> Man_Attack_3</a:t>
                      </a:r>
                      <a:endParaRPr lang="ko-KR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원시인 기합 </a:t>
                      </a:r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 smtClean="0"/>
                        <a:t>Ingame_Primitive</a:t>
                      </a:r>
                      <a:r>
                        <a:rPr lang="en-US" altLang="ko-KR" sz="900" dirty="0" smtClean="0"/>
                        <a:t> Man_Attack_4</a:t>
                      </a:r>
                      <a:endParaRPr lang="ko-KR" altLang="en-US" sz="9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코끼리 공격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Ingame_Elephant_Attack_1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코끼리 피격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Ingame_Elephant_Shot_1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321794"/>
              </p:ext>
            </p:extLst>
          </p:nvPr>
        </p:nvGraphicFramePr>
        <p:xfrm>
          <a:off x="4127680" y="935428"/>
          <a:ext cx="3932964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중세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화살 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화살 베기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785237"/>
              </p:ext>
            </p:extLst>
          </p:nvPr>
        </p:nvGraphicFramePr>
        <p:xfrm>
          <a:off x="48578" y="3794738"/>
          <a:ext cx="3932964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현대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사람들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바코드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650689"/>
              </p:ext>
            </p:extLst>
          </p:nvPr>
        </p:nvGraphicFramePr>
        <p:xfrm>
          <a:off x="4127680" y="3794738"/>
          <a:ext cx="3932964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미래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레이저 발사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운석 격파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952930"/>
              </p:ext>
            </p:extLst>
          </p:nvPr>
        </p:nvGraphicFramePr>
        <p:xfrm>
          <a:off x="8206782" y="926896"/>
          <a:ext cx="3932964" cy="1783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0988"/>
                <a:gridCol w="1733214"/>
                <a:gridCol w="888762"/>
              </a:tblGrid>
              <a:tr h="16909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기타</a:t>
                      </a:r>
                      <a:endParaRPr lang="ko-KR" alt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소리 내용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파일명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/>
                        <a:t>미리 듣기</a:t>
                      </a:r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화면 전환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Effect_Book</a:t>
                      </a:r>
                      <a:r>
                        <a:rPr lang="en-US" altLang="ko-KR" sz="900" baseline="0" dirty="0" smtClean="0"/>
                        <a:t> </a:t>
                      </a:r>
                      <a:r>
                        <a:rPr lang="en-US" altLang="ko-KR" sz="900" baseline="0" dirty="0" err="1" smtClean="0"/>
                        <a:t>Flipping_Screen</a:t>
                      </a:r>
                      <a:r>
                        <a:rPr lang="en-US" altLang="ko-KR" sz="900" baseline="0" dirty="0" smtClean="0"/>
                        <a:t> Switching_1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버튼 </a:t>
                      </a: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UI_Button_Click_1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버튼 </a:t>
                      </a:r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UI_Button_Click_2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버튼 </a:t>
                      </a:r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UI_Button_Click_3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 smtClean="0"/>
                        <a:t>결과 창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Effect_Book Flipping_Screen Switching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1586258" y="1523416"/>
            <a:ext cx="224179" cy="224179"/>
          </a:xfrm>
          <a:prstGeom prst="rect">
            <a:avLst/>
          </a:prstGeom>
        </p:spPr>
      </p:pic>
      <p:pic>
        <p:nvPicPr>
          <p:cNvPr id="7" name="UI_Button_Click_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1586258" y="1798163"/>
            <a:ext cx="241196" cy="241196"/>
          </a:xfrm>
          <a:prstGeom prst="rect">
            <a:avLst/>
          </a:prstGeom>
        </p:spPr>
      </p:pic>
      <p:pic>
        <p:nvPicPr>
          <p:cNvPr id="17" name="UI_Button_Click_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1586258" y="2039359"/>
            <a:ext cx="228425" cy="228425"/>
          </a:xfrm>
          <a:prstGeom prst="rect">
            <a:avLst/>
          </a:prstGeom>
        </p:spPr>
      </p:pic>
      <p:pic>
        <p:nvPicPr>
          <p:cNvPr id="18" name="UI_Button_Click_3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1586258" y="2267784"/>
            <a:ext cx="224179" cy="224179"/>
          </a:xfrm>
          <a:prstGeom prst="rect">
            <a:avLst/>
          </a:prstGeom>
        </p:spPr>
      </p:pic>
      <p:pic>
        <p:nvPicPr>
          <p:cNvPr id="19" name="Ingame_Ancient_BGM_1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540113" y="1448543"/>
            <a:ext cx="215261" cy="215261"/>
          </a:xfrm>
          <a:prstGeom prst="rect">
            <a:avLst/>
          </a:prstGeom>
        </p:spPr>
      </p:pic>
      <p:pic>
        <p:nvPicPr>
          <p:cNvPr id="20" name="Ingame_Primitive Man_Attack_1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540113" y="1663804"/>
            <a:ext cx="242118" cy="242118"/>
          </a:xfrm>
          <a:prstGeom prst="rect">
            <a:avLst/>
          </a:prstGeom>
        </p:spPr>
      </p:pic>
      <p:pic>
        <p:nvPicPr>
          <p:cNvPr id="21" name="Ingame_Primitive Man_Attack_2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545798" y="1885273"/>
            <a:ext cx="250611" cy="250611"/>
          </a:xfrm>
          <a:prstGeom prst="rect">
            <a:avLst/>
          </a:prstGeom>
        </p:spPr>
      </p:pic>
      <p:pic>
        <p:nvPicPr>
          <p:cNvPr id="22" name="Ingame_Primitive Man_Attack_3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540113" y="2123577"/>
            <a:ext cx="256296" cy="256296"/>
          </a:xfrm>
          <a:prstGeom prst="rect">
            <a:avLst/>
          </a:prstGeom>
        </p:spPr>
      </p:pic>
      <p:pic>
        <p:nvPicPr>
          <p:cNvPr id="23" name="Ingame_Primitive Man_Attack_4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545262" y="2357353"/>
            <a:ext cx="231819" cy="231819"/>
          </a:xfrm>
          <a:prstGeom prst="rect">
            <a:avLst/>
          </a:prstGeom>
        </p:spPr>
      </p:pic>
      <p:pic>
        <p:nvPicPr>
          <p:cNvPr id="24" name="Ingame_Elephant_Shot_1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540114" y="2810642"/>
            <a:ext cx="256296" cy="256296"/>
          </a:xfrm>
          <a:prstGeom prst="rect">
            <a:avLst/>
          </a:prstGeom>
        </p:spPr>
      </p:pic>
      <p:pic>
        <p:nvPicPr>
          <p:cNvPr id="25" name="Ingame_Elephant_Attack_1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3549777" y="2585981"/>
            <a:ext cx="236967" cy="23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2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4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57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7730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62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01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87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5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956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35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시작 화면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612683"/>
              </p:ext>
            </p:extLst>
          </p:nvPr>
        </p:nvGraphicFramePr>
        <p:xfrm>
          <a:off x="1591752" y="4835044"/>
          <a:ext cx="9008496" cy="11221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15546"/>
                <a:gridCol w="700217"/>
                <a:gridCol w="4743145"/>
                <a:gridCol w="1116227"/>
                <a:gridCol w="111622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제목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둥둥탁이</a:t>
                      </a:r>
                      <a:r>
                        <a:rPr lang="ko-KR" altLang="en-US" sz="1100" dirty="0" smtClean="0"/>
                        <a:t> 적혀있는 게임 제목을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W:360</a:t>
                      </a:r>
                      <a:r>
                        <a:rPr lang="en-US" altLang="ko-KR" sz="1100" baseline="0" dirty="0" smtClean="0"/>
                        <a:t>, H:390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(-306, 69)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탁타구리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err="1" smtClean="0"/>
                        <a:t>탁타구리를</a:t>
                      </a:r>
                      <a:r>
                        <a:rPr lang="ko-KR" altLang="en-US" sz="1100" dirty="0" smtClean="0"/>
                        <a:t>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W:460, H:390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(328, -118)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Start!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로딩 후 캐릭터 선택 화면으로 이동한다</a:t>
                      </a:r>
                      <a:r>
                        <a:rPr lang="en-US" altLang="ko-KR" sz="1100" dirty="0" smtClean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W:110, H:50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(0. -183)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9073" y="1314294"/>
            <a:ext cx="2231197" cy="18478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9385442" y="131429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72" y="1684637"/>
            <a:ext cx="5199123" cy="258668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723717" y="2667394"/>
            <a:ext cx="1934878" cy="16039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070960" y="1775485"/>
            <a:ext cx="1258503" cy="153612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746613" y="1775485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359" y="345006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9941" y="2667394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658706" y="3453882"/>
            <a:ext cx="601633" cy="3272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44087" y="4558045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28805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로딩화면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2059459" y="1499288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2059459" y="1499287"/>
            <a:ext cx="4876801" cy="2685536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873924"/>
              </p:ext>
            </p:extLst>
          </p:nvPr>
        </p:nvGraphicFramePr>
        <p:xfrm>
          <a:off x="1591752" y="4656367"/>
          <a:ext cx="10007124" cy="9877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40260"/>
                <a:gridCol w="675503"/>
                <a:gridCol w="4743145"/>
                <a:gridCol w="1116227"/>
                <a:gridCol w="2114855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예시 화면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각 스테이지의 대표 예시 화면을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W:1050</a:t>
                      </a:r>
                      <a:r>
                        <a:rPr lang="en-US" altLang="ko-KR" sz="1100" baseline="0" dirty="0" smtClean="0"/>
                        <a:t>, H:500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(0, 40)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로딩 상태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프로그레스바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로딩이 얼만큼 남았는지를 보여주는 </a:t>
                      </a:r>
                      <a:r>
                        <a:rPr lang="ko-KR" altLang="en-US" sz="1100" dirty="0" err="1" smtClean="0"/>
                        <a:t>프로그레스바이다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왼쪽에서 오른쪽으로 찬다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W:880, H:50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(0, -250)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544087" y="4379368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2116812" y="1592090"/>
            <a:ext cx="4762092" cy="20265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116812" y="2356462"/>
            <a:ext cx="4762092" cy="772212"/>
            <a:chOff x="1042086" y="2610337"/>
            <a:chExt cx="4880919" cy="772212"/>
          </a:xfrm>
        </p:grpSpPr>
        <p:grpSp>
          <p:nvGrpSpPr>
            <p:cNvPr id="45" name="그룹 44"/>
            <p:cNvGrpSpPr/>
            <p:nvPr/>
          </p:nvGrpSpPr>
          <p:grpSpPr>
            <a:xfrm>
              <a:off x="3199893" y="2610337"/>
              <a:ext cx="569421" cy="772212"/>
              <a:chOff x="2294237" y="3404910"/>
              <a:chExt cx="799854" cy="1084711"/>
            </a:xfrm>
          </p:grpSpPr>
          <p:sp>
            <p:nvSpPr>
              <p:cNvPr id="46" name="사다리꼴 45"/>
              <p:cNvSpPr/>
              <p:nvPr/>
            </p:nvSpPr>
            <p:spPr>
              <a:xfrm>
                <a:off x="2294237" y="3805061"/>
                <a:ext cx="799854" cy="684560"/>
              </a:xfrm>
              <a:prstGeom prst="trapezoid">
                <a:avLst>
                  <a:gd name="adj" fmla="val 3236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/>
              <p:cNvSpPr/>
              <p:nvPr/>
            </p:nvSpPr>
            <p:spPr>
              <a:xfrm>
                <a:off x="2367371" y="3404910"/>
                <a:ext cx="653586" cy="65358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1042086" y="2895207"/>
              <a:ext cx="2071816" cy="48734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3851189" y="2895207"/>
              <a:ext cx="2071816" cy="48734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0" name="그룹 49"/>
            <p:cNvGrpSpPr/>
            <p:nvPr/>
          </p:nvGrpSpPr>
          <p:grpSpPr>
            <a:xfrm>
              <a:off x="2577042" y="2930803"/>
              <a:ext cx="458838" cy="411278"/>
              <a:chOff x="1802686" y="2928813"/>
              <a:chExt cx="458838" cy="411278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2" name="그림 5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  <a:solidFill>
                <a:schemeClr val="bg1">
                  <a:alpha val="22000"/>
                </a:schemeClr>
              </a:solidFill>
            </p:spPr>
          </p:pic>
        </p:grp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46" b="94492" l="20339" r="7669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29" t="12273" r="25175" b="4173"/>
            <a:stretch/>
          </p:blipFill>
          <p:spPr>
            <a:xfrm>
              <a:off x="3090636" y="2864716"/>
              <a:ext cx="270579" cy="421826"/>
            </a:xfrm>
            <a:prstGeom prst="rect">
              <a:avLst/>
            </a:prstGeom>
          </p:spPr>
        </p:pic>
        <p:grpSp>
          <p:nvGrpSpPr>
            <p:cNvPr id="54" name="그룹 53"/>
            <p:cNvGrpSpPr/>
            <p:nvPr/>
          </p:nvGrpSpPr>
          <p:grpSpPr>
            <a:xfrm>
              <a:off x="2359384" y="2930803"/>
              <a:ext cx="458838" cy="411278"/>
              <a:chOff x="1802686" y="2928813"/>
              <a:chExt cx="458838" cy="411278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6" name="그림 5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57" name="그룹 56"/>
            <p:cNvGrpSpPr/>
            <p:nvPr/>
          </p:nvGrpSpPr>
          <p:grpSpPr>
            <a:xfrm>
              <a:off x="2175188" y="2930803"/>
              <a:ext cx="458838" cy="411278"/>
              <a:chOff x="1802686" y="2928813"/>
              <a:chExt cx="458838" cy="411278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9" name="그림 5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60" name="그룹 59"/>
            <p:cNvGrpSpPr/>
            <p:nvPr/>
          </p:nvGrpSpPr>
          <p:grpSpPr>
            <a:xfrm>
              <a:off x="1597819" y="2930803"/>
              <a:ext cx="458838" cy="411278"/>
              <a:chOff x="1802686" y="2928813"/>
              <a:chExt cx="458838" cy="411278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2" name="그림 6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63" name="그룹 62"/>
            <p:cNvGrpSpPr/>
            <p:nvPr/>
          </p:nvGrpSpPr>
          <p:grpSpPr>
            <a:xfrm>
              <a:off x="1435370" y="2930803"/>
              <a:ext cx="458838" cy="411278"/>
              <a:chOff x="1802686" y="2928813"/>
              <a:chExt cx="458838" cy="411278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5" name="그림 6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79" name="그룹 78"/>
            <p:cNvGrpSpPr/>
            <p:nvPr/>
          </p:nvGrpSpPr>
          <p:grpSpPr>
            <a:xfrm>
              <a:off x="3942213" y="2930803"/>
              <a:ext cx="458838" cy="411278"/>
              <a:chOff x="1802686" y="2928813"/>
              <a:chExt cx="458838" cy="411278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  <a:solidFill>
                <a:schemeClr val="bg1">
                  <a:alpha val="22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3" name="그림 8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  <a:solidFill>
                <a:schemeClr val="bg1">
                  <a:alpha val="22000"/>
                </a:schemeClr>
              </a:solidFill>
            </p:spPr>
          </p:pic>
        </p:grpSp>
        <p:grpSp>
          <p:nvGrpSpPr>
            <p:cNvPr id="84" name="그룹 83"/>
            <p:cNvGrpSpPr/>
            <p:nvPr/>
          </p:nvGrpSpPr>
          <p:grpSpPr>
            <a:xfrm>
              <a:off x="4734362" y="2930803"/>
              <a:ext cx="458838" cy="411278"/>
              <a:chOff x="1802686" y="2928813"/>
              <a:chExt cx="458838" cy="411278"/>
            </a:xfrm>
          </p:grpSpPr>
          <p:sp>
            <p:nvSpPr>
              <p:cNvPr id="85" name="타원 84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6" name="그림 8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87" name="그룹 86"/>
            <p:cNvGrpSpPr/>
            <p:nvPr/>
          </p:nvGrpSpPr>
          <p:grpSpPr>
            <a:xfrm>
              <a:off x="5436561" y="2930803"/>
              <a:ext cx="458838" cy="411278"/>
              <a:chOff x="1802686" y="2928813"/>
              <a:chExt cx="458838" cy="411278"/>
            </a:xfrm>
          </p:grpSpPr>
          <p:sp>
            <p:nvSpPr>
              <p:cNvPr id="88" name="타원 87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9" name="그림 8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  <p:grpSp>
          <p:nvGrpSpPr>
            <p:cNvPr id="90" name="그룹 89"/>
            <p:cNvGrpSpPr/>
            <p:nvPr/>
          </p:nvGrpSpPr>
          <p:grpSpPr>
            <a:xfrm>
              <a:off x="1245377" y="2930803"/>
              <a:ext cx="458838" cy="411278"/>
              <a:chOff x="1802686" y="2928813"/>
              <a:chExt cx="458838" cy="411278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1802686" y="2928813"/>
                <a:ext cx="458838" cy="41127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89" t="35085" r="5584" b="44576"/>
              <a:stretch/>
            </p:blipFill>
            <p:spPr>
              <a:xfrm>
                <a:off x="1850937" y="3050648"/>
                <a:ext cx="362336" cy="167607"/>
              </a:xfrm>
              <a:prstGeom prst="rect">
                <a:avLst/>
              </a:prstGeom>
            </p:spPr>
          </p:pic>
        </p:grpSp>
      </p:grpSp>
      <p:sp>
        <p:nvSpPr>
          <p:cNvPr id="12" name="TextBox 11"/>
          <p:cNvSpPr txBox="1"/>
          <p:nvPr/>
        </p:nvSpPr>
        <p:spPr>
          <a:xfrm>
            <a:off x="2955984" y="1843114"/>
            <a:ext cx="30837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smtClean="0"/>
              <a:t>양 쪽으로 밀려오는 상자의 바코드를 찍으세요</a:t>
            </a:r>
            <a:r>
              <a:rPr lang="en-US" altLang="ko-KR" sz="1100" dirty="0" smtClean="0"/>
              <a:t>!</a:t>
            </a:r>
            <a:r>
              <a:rPr lang="ko-KR" altLang="en-US" sz="1100" dirty="0" smtClean="0"/>
              <a:t> 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2185952" y="164856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113746" y="1590812"/>
            <a:ext cx="4765158" cy="2025547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747228" y="1779373"/>
            <a:ext cx="60916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56389" y="1648568"/>
            <a:ext cx="19351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각 스테이지 대표 예시 화면</a:t>
            </a:r>
            <a:endParaRPr lang="ko-KR" altLang="en-US" sz="1100" dirty="0"/>
          </a:p>
        </p:txBody>
      </p:sp>
      <p:cxnSp>
        <p:nvCxnSpPr>
          <p:cNvPr id="134" name="직선 화살표 연결선 133"/>
          <p:cNvCxnSpPr/>
          <p:nvPr/>
        </p:nvCxnSpPr>
        <p:spPr>
          <a:xfrm>
            <a:off x="6039731" y="1973919"/>
            <a:ext cx="1316658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356389" y="1848690"/>
            <a:ext cx="328327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 smtClean="0"/>
              <a:t>고대</a:t>
            </a:r>
            <a:endParaRPr lang="en-US" altLang="ko-KR" sz="1100" b="1" dirty="0" smtClean="0"/>
          </a:p>
          <a:p>
            <a:r>
              <a:rPr lang="en-US" altLang="ko-KR" sz="1100" dirty="0" smtClean="0"/>
              <a:t> : </a:t>
            </a:r>
            <a:r>
              <a:rPr lang="ko-KR" altLang="en-US" sz="1100" dirty="0" smtClean="0"/>
              <a:t>다른 원시인들과 함께 </a:t>
            </a:r>
            <a:r>
              <a:rPr lang="ko-KR" altLang="en-US" sz="1100" dirty="0" err="1" smtClean="0"/>
              <a:t>맘모스를</a:t>
            </a:r>
            <a:r>
              <a:rPr lang="ko-KR" altLang="en-US" sz="1100" dirty="0" smtClean="0"/>
              <a:t> 사냥하세요</a:t>
            </a:r>
            <a:r>
              <a:rPr lang="en-US" altLang="ko-KR" sz="1100" dirty="0" smtClean="0"/>
              <a:t>!</a:t>
            </a:r>
          </a:p>
          <a:p>
            <a:pPr marL="171450" indent="-171450">
              <a:buFontTx/>
              <a:buChar char="-"/>
            </a:pPr>
            <a:r>
              <a:rPr lang="ko-KR" altLang="en-US" sz="1100" b="1" dirty="0" smtClean="0"/>
              <a:t>중세</a:t>
            </a:r>
            <a:endParaRPr lang="en-US" altLang="ko-KR" sz="1100" b="1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앞에서 날아오는 적의 화살을 베어버리세요</a:t>
            </a:r>
            <a:r>
              <a:rPr lang="en-US" altLang="ko-KR" sz="1100" dirty="0" smtClean="0"/>
              <a:t>!</a:t>
            </a:r>
          </a:p>
          <a:p>
            <a:pPr marL="171450" indent="-171450">
              <a:buFontTx/>
              <a:buChar char="-"/>
            </a:pPr>
            <a:r>
              <a:rPr lang="ko-KR" altLang="en-US" sz="1100" b="1" dirty="0" smtClean="0"/>
              <a:t>현대</a:t>
            </a:r>
            <a:endParaRPr lang="en-US" altLang="ko-KR" sz="1100" b="1" dirty="0" smtClean="0"/>
          </a:p>
          <a:p>
            <a:r>
              <a:rPr lang="en-US" altLang="ko-KR" sz="1100" dirty="0" smtClean="0"/>
              <a:t> : </a:t>
            </a:r>
            <a:r>
              <a:rPr lang="ko-KR" altLang="en-US" sz="1100" dirty="0" smtClean="0"/>
              <a:t>양 쪽으로 밀려오는 상자의 바코드를 찍으세요</a:t>
            </a:r>
            <a:r>
              <a:rPr lang="en-US" altLang="ko-KR" sz="1100" dirty="0" smtClean="0"/>
              <a:t>!</a:t>
            </a:r>
          </a:p>
          <a:p>
            <a:pPr marL="171450" indent="-171450">
              <a:buFontTx/>
              <a:buChar char="-"/>
            </a:pPr>
            <a:r>
              <a:rPr lang="ko-KR" altLang="en-US" sz="1100" b="1" dirty="0" smtClean="0"/>
              <a:t>미래</a:t>
            </a:r>
            <a:endParaRPr lang="en-US" altLang="ko-KR" sz="1100" b="1" dirty="0" smtClean="0"/>
          </a:p>
          <a:p>
            <a:r>
              <a:rPr lang="en-US" altLang="ko-KR" sz="1100" dirty="0"/>
              <a:t> 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앞에서 날아오는 운석을 버튼을 눌러 부수세요</a:t>
            </a:r>
            <a:r>
              <a:rPr lang="en-US" altLang="ko-KR" sz="1100" dirty="0" smtClean="0"/>
              <a:t>!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29054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캐릭터 선택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497768" y="1499288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497768" y="1499287"/>
            <a:ext cx="4876801" cy="26855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9" t="4779" r="22447" b="73764"/>
          <a:stretch/>
        </p:blipFill>
        <p:spPr>
          <a:xfrm>
            <a:off x="3264306" y="2168938"/>
            <a:ext cx="428368" cy="8649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73655" r="82493" b="2059"/>
          <a:stretch/>
        </p:blipFill>
        <p:spPr>
          <a:xfrm>
            <a:off x="4268639" y="2168938"/>
            <a:ext cx="527222" cy="8649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73085" r="70472" b="2156"/>
          <a:stretch/>
        </p:blipFill>
        <p:spPr>
          <a:xfrm>
            <a:off x="1190617" y="2168937"/>
            <a:ext cx="387178" cy="8649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6" t="49516" r="50686" b="25490"/>
          <a:stretch/>
        </p:blipFill>
        <p:spPr>
          <a:xfrm>
            <a:off x="2179318" y="2168937"/>
            <a:ext cx="362464" cy="87321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61040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고대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43394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중세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55324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문체부 쓰기 흘림체" panose="02030609000101010101" pitchFamily="17" charset="-127"/>
              </a:rPr>
              <a:t>현</a:t>
            </a:r>
            <a:r>
              <a:rPr lang="ko-KR" altLang="en-US" dirty="0" smtClean="0">
                <a:ea typeface="문체부 쓰기 흘림체" panose="02030609000101010101" pitchFamily="17" charset="-127"/>
              </a:rPr>
              <a:t>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09084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미래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856" y="210080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15773" y="126175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2635" y="312960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109088" y="2100801"/>
            <a:ext cx="552764" cy="100948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107823" y="3144742"/>
            <a:ext cx="552764" cy="33487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944199" y="1261751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515773" y="1538209"/>
            <a:ext cx="386151" cy="34484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4934275" y="1541132"/>
            <a:ext cx="386151" cy="34484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444" y1="63556" x2="44444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60" y="1554396"/>
            <a:ext cx="318344" cy="318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889" y1="35556" x2="56889" y2="35556"/>
                        <a14:foregroundMark x1="50222" y1="66667" x2="50222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9" t="10697" r="9255" b="10505"/>
          <a:stretch/>
        </p:blipFill>
        <p:spPr>
          <a:xfrm>
            <a:off x="4542089" y="1546158"/>
            <a:ext cx="341331" cy="334798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5838959"/>
              </p:ext>
            </p:extLst>
          </p:nvPr>
        </p:nvGraphicFramePr>
        <p:xfrm>
          <a:off x="1591752" y="4513673"/>
          <a:ext cx="10007124" cy="16950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15546"/>
                <a:gridCol w="700217"/>
                <a:gridCol w="4743145"/>
                <a:gridCol w="1116227"/>
                <a:gridCol w="2114855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스테이지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err="1" smtClean="0"/>
                        <a:t>컨셉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en-US" altLang="ko-KR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해당 스테이지가 선택 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W:120</a:t>
                      </a:r>
                      <a:r>
                        <a:rPr lang="en-US" altLang="ko-KR" sz="1100" baseline="0" dirty="0" smtClean="0"/>
                        <a:t>, H:240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(-330, 4)(-100,4)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baseline="0" dirty="0" smtClean="0"/>
                        <a:t>(130, 4)(360, 4)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스테이지</a:t>
                      </a:r>
                      <a:endParaRPr lang="en-US" altLang="ko-KR" sz="1100" dirty="0" smtClean="0"/>
                    </a:p>
                    <a:p>
                      <a:pPr latinLnBrk="1"/>
                      <a:r>
                        <a:rPr lang="ko-KR" altLang="en-US" sz="1100" dirty="0" smtClean="0"/>
                        <a:t>이름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텍스트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각 스테이지의 이름을 텍스트로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W:80, H:50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(-330, -150)(-100, -150)</a:t>
                      </a: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(130,</a:t>
                      </a:r>
                      <a:r>
                        <a:rPr lang="en-US" altLang="ko-KR" sz="1100" baseline="0" dirty="0" smtClean="0"/>
                        <a:t> -150)(360, -150)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도움말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조작법에 대한 도움말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(405, 250)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옵션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클릭 시 옵션 창이 실행된다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/>
                        <a:t>W:70, H:70</a:t>
                      </a:r>
                      <a:endParaRPr lang="ko-KR" altLang="en-US" sz="11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(490, 250)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544087" y="4236674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66" name="직사각형 65"/>
          <p:cNvSpPr/>
          <p:nvPr/>
        </p:nvSpPr>
        <p:spPr>
          <a:xfrm>
            <a:off x="6915157" y="1499288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6915157" y="1499287"/>
            <a:ext cx="4876801" cy="2685536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73655" r="82493" b="2059"/>
          <a:stretch/>
        </p:blipFill>
        <p:spPr>
          <a:xfrm>
            <a:off x="10686028" y="2168938"/>
            <a:ext cx="527222" cy="864974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73085" r="70472" b="2156"/>
          <a:stretch/>
        </p:blipFill>
        <p:spPr>
          <a:xfrm>
            <a:off x="7608006" y="2168937"/>
            <a:ext cx="387178" cy="864974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6" t="49516" r="50686" b="25490"/>
          <a:stretch/>
        </p:blipFill>
        <p:spPr>
          <a:xfrm>
            <a:off x="8596707" y="2168937"/>
            <a:ext cx="362464" cy="87321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478429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고대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460783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중세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626473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미래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444" y1="63556" x2="44444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49" y="1554396"/>
            <a:ext cx="318344" cy="318344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889" y1="35556" x2="56889" y2="35556"/>
                        <a14:foregroundMark x1="50222" y1="66667" x2="50222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9" t="10697" r="9255" b="10505"/>
          <a:stretch/>
        </p:blipFill>
        <p:spPr>
          <a:xfrm>
            <a:off x="10959478" y="1546158"/>
            <a:ext cx="341331" cy="334798"/>
          </a:xfrm>
          <a:prstGeom prst="rect">
            <a:avLst/>
          </a:prstGeom>
        </p:spPr>
      </p:pic>
      <p:sp>
        <p:nvSpPr>
          <p:cNvPr id="76" name="순서도: 처리 75"/>
          <p:cNvSpPr/>
          <p:nvPr/>
        </p:nvSpPr>
        <p:spPr>
          <a:xfrm>
            <a:off x="6915156" y="1499287"/>
            <a:ext cx="4876801" cy="2685536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9" t="4779" r="22447" b="73764"/>
          <a:stretch/>
        </p:blipFill>
        <p:spPr>
          <a:xfrm>
            <a:off x="9681695" y="2168938"/>
            <a:ext cx="428368" cy="864973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572713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문체부 쓰기 흘림체" panose="02030609000101010101" pitchFamily="17" charset="-127"/>
              </a:rPr>
              <a:t>현</a:t>
            </a:r>
            <a:r>
              <a:rPr lang="ko-KR" altLang="en-US" dirty="0" smtClean="0">
                <a:ea typeface="문체부 쓰기 흘림체" panose="02030609000101010101" pitchFamily="17" charset="-127"/>
              </a:rPr>
              <a:t>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2" t="7355" r="8102" b="64968"/>
          <a:stretch/>
        </p:blipFill>
        <p:spPr>
          <a:xfrm rot="17100000">
            <a:off x="9095104" y="2337221"/>
            <a:ext cx="1584616" cy="1009668"/>
          </a:xfrm>
          <a:prstGeom prst="rect">
            <a:avLst/>
          </a:prstGeom>
        </p:spPr>
      </p:pic>
      <p:sp>
        <p:nvSpPr>
          <p:cNvPr id="81" name="직사각형 80"/>
          <p:cNvSpPr/>
          <p:nvPr/>
        </p:nvSpPr>
        <p:spPr>
          <a:xfrm>
            <a:off x="8555320" y="3679510"/>
            <a:ext cx="1754661" cy="333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게임 시작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14135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8619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smtClean="0"/>
              <a:t>〮 UI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1848" y="9959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캐릭터 선택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384324" y="0"/>
            <a:ext cx="5807676" cy="86192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시스템</a:t>
            </a:r>
            <a:endParaRPr lang="ko-KR" altLang="en-US" sz="3200" dirty="0"/>
          </a:p>
        </p:txBody>
      </p:sp>
      <p:sp>
        <p:nvSpPr>
          <p:cNvPr id="13" name="직사각형 12"/>
          <p:cNvSpPr/>
          <p:nvPr/>
        </p:nvSpPr>
        <p:spPr>
          <a:xfrm>
            <a:off x="497768" y="1499288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497768" y="1499287"/>
            <a:ext cx="4876801" cy="26855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9" t="4779" r="22447" b="73764"/>
          <a:stretch/>
        </p:blipFill>
        <p:spPr>
          <a:xfrm>
            <a:off x="3264306" y="2168938"/>
            <a:ext cx="428368" cy="86497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73655" r="82493" b="2059"/>
          <a:stretch/>
        </p:blipFill>
        <p:spPr>
          <a:xfrm>
            <a:off x="4268639" y="2168938"/>
            <a:ext cx="527222" cy="86497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73085" r="70472" b="2156"/>
          <a:stretch/>
        </p:blipFill>
        <p:spPr>
          <a:xfrm>
            <a:off x="1190617" y="2168937"/>
            <a:ext cx="387178" cy="86497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6" t="49516" r="50686" b="25490"/>
          <a:stretch/>
        </p:blipFill>
        <p:spPr>
          <a:xfrm>
            <a:off x="2179318" y="2168937"/>
            <a:ext cx="362464" cy="87321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61040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고대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43394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중세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55324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문체부 쓰기 흘림체" panose="02030609000101010101" pitchFamily="17" charset="-127"/>
              </a:rPr>
              <a:t>현</a:t>
            </a:r>
            <a:r>
              <a:rPr lang="ko-KR" altLang="en-US" dirty="0" smtClean="0">
                <a:ea typeface="문체부 쓰기 흘림체" panose="02030609000101010101" pitchFamily="17" charset="-127"/>
              </a:rPr>
              <a:t>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09084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미래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444" y1="63556" x2="44444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60" y="1554396"/>
            <a:ext cx="318344" cy="3183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889" y1="35556" x2="56889" y2="35556"/>
                        <a14:foregroundMark x1="50222" y1="66667" x2="50222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9" t="10697" r="9255" b="10505"/>
          <a:stretch/>
        </p:blipFill>
        <p:spPr>
          <a:xfrm>
            <a:off x="4542089" y="1546158"/>
            <a:ext cx="341331" cy="334798"/>
          </a:xfrm>
          <a:prstGeom prst="rect">
            <a:avLst/>
          </a:prstGeom>
        </p:spPr>
      </p:pic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60182"/>
              </p:ext>
            </p:extLst>
          </p:nvPr>
        </p:nvGraphicFramePr>
        <p:xfrm>
          <a:off x="1591752" y="4513673"/>
          <a:ext cx="9008496" cy="12683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7134"/>
                <a:gridCol w="815546"/>
                <a:gridCol w="700217"/>
                <a:gridCol w="4743145"/>
                <a:gridCol w="1116227"/>
                <a:gridCol w="1116227"/>
              </a:tblGrid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번호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이름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종류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설명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사이즈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/>
                        <a:t>좌표 값</a:t>
                      </a:r>
                      <a:endParaRPr lang="ko-KR" altLang="en-US" sz="11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동그라미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이미지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캐릭터 선택을 알기 위한 빨간 동그라미를 이미지로 출력한 것이다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W:150, H:315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(130. -24)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게임 시작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버튼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클릭 시</a:t>
                      </a:r>
                      <a:r>
                        <a:rPr lang="ko-KR" altLang="en-US" sz="1100" baseline="0" dirty="0" smtClean="0"/>
                        <a:t> 데모 게임 화면으로 이동한다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1100" dirty="0" smtClean="0"/>
                        <a:t>캐릭터를 선택했을 때만 나타난다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W:150, H:40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100" dirty="0" smtClean="0"/>
                        <a:t>(0. -240)</a:t>
                      </a:r>
                      <a:endParaRPr lang="ko-KR" altLang="en-US" sz="1100" dirty="0"/>
                    </a:p>
                  </a:txBody>
                  <a:tcPr/>
                </a:tc>
              </a:tr>
              <a:tr h="280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7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배경 </a:t>
                      </a:r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 smtClean="0"/>
                        <a:t>모달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100" dirty="0" smtClean="0"/>
                        <a:t>선택한 캐릭터를 제외한 </a:t>
                      </a:r>
                      <a:r>
                        <a:rPr lang="ko-KR" altLang="en-US" sz="1100" dirty="0" err="1" smtClean="0"/>
                        <a:t>뒷배경을</a:t>
                      </a:r>
                      <a:r>
                        <a:rPr lang="ko-KR" altLang="en-US" sz="1100" dirty="0" smtClean="0"/>
                        <a:t> </a:t>
                      </a:r>
                      <a:r>
                        <a:rPr lang="ko-KR" altLang="en-US" sz="1100" dirty="0" err="1" smtClean="0"/>
                        <a:t>모달로</a:t>
                      </a:r>
                      <a:r>
                        <a:rPr lang="ko-KR" altLang="en-US" sz="1100" dirty="0" smtClean="0"/>
                        <a:t> 처리한다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dirty="0" smtClean="0"/>
                        <a:t>화면 전체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dirty="0" smtClean="0"/>
                        <a:t>화면 전체</a:t>
                      </a:r>
                      <a:endParaRPr lang="ko-KR" altLang="en-US" sz="11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1544087" y="4236674"/>
            <a:ext cx="2460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ko-KR" altLang="en-US" sz="1200" dirty="0" smtClean="0"/>
              <a:t>화면 정 중앙을 기준으로 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6915157" y="1499288"/>
            <a:ext cx="4876800" cy="2685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6"/>
          <a:stretch/>
        </p:blipFill>
        <p:spPr>
          <a:xfrm>
            <a:off x="6915157" y="1499287"/>
            <a:ext cx="4876801" cy="2685536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" t="73655" r="82493" b="2059"/>
          <a:stretch/>
        </p:blipFill>
        <p:spPr>
          <a:xfrm>
            <a:off x="10686028" y="2168938"/>
            <a:ext cx="527222" cy="864974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2" t="73085" r="70472" b="2156"/>
          <a:stretch/>
        </p:blipFill>
        <p:spPr>
          <a:xfrm>
            <a:off x="7608006" y="2168937"/>
            <a:ext cx="387178" cy="864974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6" t="49516" r="50686" b="25490"/>
          <a:stretch/>
        </p:blipFill>
        <p:spPr>
          <a:xfrm>
            <a:off x="8596707" y="2168937"/>
            <a:ext cx="362464" cy="8732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478429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고대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60783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중세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0626473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ea typeface="문체부 쓰기 흘림체" panose="02030609000101010101" pitchFamily="17" charset="-127"/>
              </a:rPr>
              <a:t>미래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4444" y1="63556" x2="44444" y2="6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449" y="1554396"/>
            <a:ext cx="318344" cy="31834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889" y1="35556" x2="56889" y2="35556"/>
                        <a14:foregroundMark x1="50222" y1="66667" x2="50222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09" t="10697" r="9255" b="10505"/>
          <a:stretch/>
        </p:blipFill>
        <p:spPr>
          <a:xfrm>
            <a:off x="10959478" y="1546158"/>
            <a:ext cx="341331" cy="334798"/>
          </a:xfrm>
          <a:prstGeom prst="rect">
            <a:avLst/>
          </a:prstGeom>
        </p:spPr>
      </p:pic>
      <p:sp>
        <p:nvSpPr>
          <p:cNvPr id="2" name="순서도: 처리 1"/>
          <p:cNvSpPr/>
          <p:nvPr/>
        </p:nvSpPr>
        <p:spPr>
          <a:xfrm>
            <a:off x="6915156" y="1499287"/>
            <a:ext cx="4876801" cy="2685536"/>
          </a:xfrm>
          <a:prstGeom prst="flowChartProcess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19" t="4779" r="22447" b="73764"/>
          <a:stretch/>
        </p:blipFill>
        <p:spPr>
          <a:xfrm>
            <a:off x="9681695" y="2168938"/>
            <a:ext cx="428368" cy="86497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572713" y="311028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ea typeface="문체부 쓰기 흘림체" panose="02030609000101010101" pitchFamily="17" charset="-127"/>
              </a:rPr>
              <a:t>현</a:t>
            </a:r>
            <a:r>
              <a:rPr lang="ko-KR" altLang="en-US" dirty="0" smtClean="0">
                <a:ea typeface="문체부 쓰기 흘림체" panose="02030609000101010101" pitchFamily="17" charset="-127"/>
              </a:rPr>
              <a:t>대</a:t>
            </a:r>
            <a:endParaRPr lang="ko-KR" altLang="en-US" dirty="0">
              <a:ea typeface="문체부 쓰기 흘림체" panose="02030609000101010101" pitchFamily="17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476684" y="2099688"/>
            <a:ext cx="821456" cy="148473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2" t="7355" r="8102" b="64968"/>
          <a:stretch/>
        </p:blipFill>
        <p:spPr>
          <a:xfrm rot="17100000">
            <a:off x="9095104" y="2337221"/>
            <a:ext cx="1584616" cy="1009668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555320" y="3679510"/>
            <a:ext cx="1754661" cy="333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게임 시작</a:t>
            </a:r>
            <a:endParaRPr lang="ko-KR" altLang="en-US" sz="1100" dirty="0"/>
          </a:p>
        </p:txBody>
      </p:sp>
      <p:sp>
        <p:nvSpPr>
          <p:cNvPr id="34" name="직사각형 33"/>
          <p:cNvSpPr/>
          <p:nvPr/>
        </p:nvSpPr>
        <p:spPr>
          <a:xfrm>
            <a:off x="8552762" y="3679510"/>
            <a:ext cx="1754662" cy="33904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462547" y="179960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46656" y="3384718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99757" y="1590446"/>
            <a:ext cx="258404" cy="246221"/>
          </a:xfrm>
          <a:prstGeom prst="rect">
            <a:avLst/>
          </a:prstGeom>
          <a:solidFill>
            <a:srgbClr val="00B050"/>
          </a:solidFill>
          <a:ln w="127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</a:rPr>
              <a:t>7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2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9470</TotalTime>
  <Words>3575</Words>
  <Application>Microsoft Office PowerPoint</Application>
  <PresentationFormat>와이드스크린</PresentationFormat>
  <Paragraphs>1176</Paragraphs>
  <Slides>29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HY목각파임B</vt:lpstr>
      <vt:lpstr>맑은 고딕</vt:lpstr>
      <vt:lpstr>문체부 쓰기 흘림체</vt:lpstr>
      <vt:lpstr>펜흘림</vt:lpstr>
      <vt:lpstr>한컴 윤고딕 240</vt:lpstr>
      <vt:lpstr>휴먼편지체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상헌</dc:creator>
  <cp:lastModifiedBy>김 상헌</cp:lastModifiedBy>
  <cp:revision>976</cp:revision>
  <dcterms:created xsi:type="dcterms:W3CDTF">2020-06-08T14:34:04Z</dcterms:created>
  <dcterms:modified xsi:type="dcterms:W3CDTF">2020-07-17T08:04:12Z</dcterms:modified>
</cp:coreProperties>
</file>